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83" r:id="rId3"/>
    <p:sldId id="330" r:id="rId4"/>
    <p:sldId id="331" r:id="rId5"/>
    <p:sldId id="284" r:id="rId6"/>
    <p:sldId id="285" r:id="rId7"/>
    <p:sldId id="286" r:id="rId8"/>
    <p:sldId id="287" r:id="rId9"/>
    <p:sldId id="288" r:id="rId10"/>
    <p:sldId id="289" r:id="rId11"/>
    <p:sldId id="290" r:id="rId12"/>
    <p:sldId id="291" r:id="rId13"/>
    <p:sldId id="333"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32" r:id="rId38"/>
    <p:sldId id="316" r:id="rId39"/>
    <p:sldId id="317" r:id="rId40"/>
    <p:sldId id="318" r:id="rId41"/>
    <p:sldId id="329" r:id="rId42"/>
    <p:sldId id="328" r:id="rId43"/>
  </p:sldIdLst>
  <p:sldSz cx="12192000" cy="6858000"/>
  <p:notesSz cx="6858000" cy="9144000"/>
  <p:embeddedFontLst>
    <p:embeddedFont>
      <p:font typeface="Bodoni" panose="020B0604020202020204" charset="0"/>
      <p:bold r:id="rId45"/>
      <p:boldItalic r:id="rId46"/>
    </p:embeddedFont>
    <p:embeddedFont>
      <p:font typeface="Montserrat Black" panose="020B0604020202020204" charset="0"/>
      <p:bold r:id="rId47"/>
      <p:boldItalic r:id="rId48"/>
    </p:embeddedFont>
    <p:embeddedFont>
      <p:font typeface="Copperplate Gothic Bold" panose="020E0705020206020404" pitchFamily="34" charset="0"/>
      <p:regular r:id="rId49"/>
    </p:embeddedFont>
    <p:embeddedFont>
      <p:font typeface="Raleway" panose="020B0604020202020204" charset="0"/>
      <p:regular r:id="rId50"/>
      <p:bold r:id="rId51"/>
      <p:italic r:id="rId52"/>
      <p:boldItalic r:id="rId53"/>
    </p:embeddedFont>
    <p:embeddedFont>
      <p:font typeface="Montserrat" panose="020B060402020202020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Montserrat Medium"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6" roundtripDataSignature="AMtx7mi8Mizpvy+ihp9sAtYfZzDxk04Ib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ás quinterno" initials="" lastIdx="3" clrIdx="0"/>
  <p:cmAuthor id="1" name="Antonella Borgna" initials="" lastIdx="1" clrIdx="1"/>
  <p:cmAuthor id="2" name="Sandra Ponzo"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3F726C-F823-40DA-9F81-60B375B61E6D}">
  <a:tblStyle styleId="{9D3F726C-F823-40DA-9F81-60B375B61E6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27E9BC2-5203-4618-A334-5D173C40F29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15" d="100"/>
          <a:sy n="15" d="100"/>
        </p:scale>
        <p:origin x="2076" y="1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6"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5a645ae23d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5a645ae23d_0_4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19449a8844b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19449a8844b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g19449a8844b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9449a8844b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9449a8844b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g19449a8844b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9449a8844b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9449a8844b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19449a8844b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9449a8844b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9449a8844b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19449a8844b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13</a:t>
            </a:fld>
            <a:endParaRPr/>
          </a:p>
        </p:txBody>
      </p:sp>
    </p:spTree>
    <p:extLst>
      <p:ext uri="{BB962C8B-B14F-4D97-AF65-F5344CB8AC3E}">
        <p14:creationId xmlns:p14="http://schemas.microsoft.com/office/powerpoint/2010/main" val="3160594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9e23a57fc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19e23a57fc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19e23a57fcd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9449a8844b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9449a8844b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19449a8844b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9449a8844b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9449a8844b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0" name="Google Shape;840;g19449a8844b_0_1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9e23a57fc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g19e23a57fcd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g19e23a57fcd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9449a8844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19449a8844b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g19449a8844b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19449a8844b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19449a8844b_0_1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g19449a8844b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7712e72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107712e728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107712e728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9e23a57fcd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9e23a57fcd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g19e23a57fcd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9e23a57fcd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g19e23a57fcd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9" name="Google Shape;919;g19e23a57fcd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42" name="Google Shape;9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00" name="Google Shape;10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84" name="Google Shape;10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19e23a57fcd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g19e23a57fcd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8" name="Google Shape;1148;g19e23a57fcd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5a645ae23d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g15a645ae23d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g15a645ae23d_1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9e23a57fcd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9e23a57fcd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5" name="Google Shape;1185;g19e23a57fcd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15a645ae23d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3" name="Google Shape;1193;g15a645ae23d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19449a8844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0" name="Google Shape;1200;g19449a8844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7712e728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107712e728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g107712e728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3</a:t>
            </a:fld>
            <a:endParaRPr/>
          </a:p>
        </p:txBody>
      </p:sp>
    </p:spTree>
    <p:extLst>
      <p:ext uri="{BB962C8B-B14F-4D97-AF65-F5344CB8AC3E}">
        <p14:creationId xmlns:p14="http://schemas.microsoft.com/office/powerpoint/2010/main" val="154140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9e399c18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8" name="Google Shape;1208;g19e399c18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9" name="Google Shape;1209;g19e399c18d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19e399c18d7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19e399c18d7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g19e399c18d7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e399c18d7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19e399c18d7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5" name="Google Shape;1255;g19e399c18d7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19e399c18d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g19e399c18d7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4" name="Google Shape;1264;g19e399c18d7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19e399c18d7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19e399c18d7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8" name="Google Shape;1288;g19e399c18d7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9e399c18d7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19e399c18d7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1" name="Google Shape;1301;g19e399c18d7_0_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9e399c18d7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9e399c18d7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g19e399c18d7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A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42" name="Google Shape;9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467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19e48fb5e5c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1" name="Google Shape;1391;g19e48fb5e5c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92" name="Google Shape;1392;g19e48fb5e5c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19e48fb5e5c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4" name="Google Shape;1474;g19e48fb5e5c_0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475" name="Google Shape;1475;g19e48fb5e5c_0_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smtClean="0">
                <a:solidFill>
                  <a:schemeClr val="dk1"/>
                </a:solidFill>
                <a:latin typeface="Calibri"/>
                <a:ea typeface="Calibri"/>
                <a:cs typeface="Calibri"/>
                <a:sym typeface="Calibri"/>
              </a:rPr>
              <a:t>4</a:t>
            </a:fld>
            <a:endParaRPr lang="es-A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563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19e48fb5e5c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0" name="Google Shape;1540;g19e48fb5e5c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41" name="Google Shape;1541;g19e48fb5e5c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AR"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8" name="Google Shape;16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85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15a645ae23d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7" name="Google Shape;1787;g15a645ae23d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8" name="Google Shape;1788;g15a645ae23d_0_2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5a645ae23d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15a645ae23d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5" name="Google Shape;695;g15a645ae23d_0_2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A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9449a884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g19449a8844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9449a8844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19449a8844b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g10520fda86b_3_2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g10520fda86b_3_292"/>
          <p:cNvSpPr txBox="1">
            <a:spLocks noGrp="1"/>
          </p:cNvSpPr>
          <p:nvPr>
            <p:ph type="title"/>
          </p:nvPr>
        </p:nvSpPr>
        <p:spPr>
          <a:xfrm>
            <a:off x="399999" y="145745"/>
            <a:ext cx="4512300" cy="452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900"/>
              <a:buFont typeface="Arial"/>
              <a:buNone/>
              <a:defRPr sz="2700" b="0" i="0" u="none" strike="noStrike" cap="none">
                <a:solidFill>
                  <a:srgbClr val="58585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7" name="Google Shape;37;g10520fda86b_3_292"/>
          <p:cNvSpPr txBox="1">
            <a:spLocks noGrp="1"/>
          </p:cNvSpPr>
          <p:nvPr>
            <p:ph type="body" idx="1"/>
          </p:nvPr>
        </p:nvSpPr>
        <p:spPr>
          <a:xfrm>
            <a:off x="609600" y="1577340"/>
            <a:ext cx="5303100" cy="452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8" name="Google Shape;38;g10520fda86b_3_292"/>
          <p:cNvSpPr txBox="1">
            <a:spLocks noGrp="1"/>
          </p:cNvSpPr>
          <p:nvPr>
            <p:ph type="body" idx="2"/>
          </p:nvPr>
        </p:nvSpPr>
        <p:spPr>
          <a:xfrm>
            <a:off x="6278880" y="1577340"/>
            <a:ext cx="5303100" cy="4526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9" name="Google Shape;39;g10520fda86b_3_29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40" name="Google Shape;40;g10520fda86b_3_29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41" name="Google Shape;41;g10520fda86b_3_292"/>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MA 3 - BLANCO">
  <p:cSld name="TEMA 3 - BLANCO">
    <p:spTree>
      <p:nvGrpSpPr>
        <p:cNvPr id="1" name="Shape 42"/>
        <p:cNvGrpSpPr/>
        <p:nvPr/>
      </p:nvGrpSpPr>
      <p:grpSpPr>
        <a:xfrm>
          <a:off x="0" y="0"/>
          <a:ext cx="0" cy="0"/>
          <a:chOff x="0" y="0"/>
          <a:chExt cx="0" cy="0"/>
        </a:xfrm>
      </p:grpSpPr>
      <p:sp>
        <p:nvSpPr>
          <p:cNvPr id="43" name="Google Shape;43;g10520fda86b_3_299"/>
          <p:cNvSpPr txBox="1">
            <a:spLocks noGrp="1"/>
          </p:cNvSpPr>
          <p:nvPr>
            <p:ph type="body" idx="1"/>
          </p:nvPr>
        </p:nvSpPr>
        <p:spPr>
          <a:xfrm>
            <a:off x="335360" y="105536"/>
            <a:ext cx="3841500" cy="3471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100000"/>
              </a:lnSpc>
              <a:spcBef>
                <a:spcPts val="0"/>
              </a:spcBef>
              <a:spcAft>
                <a:spcPts val="0"/>
              </a:spcAft>
              <a:buClr>
                <a:schemeClr val="dk1"/>
              </a:buClr>
              <a:buSzPts val="4300"/>
              <a:buFont typeface="Arial"/>
              <a:buNone/>
              <a:defRPr sz="1900" b="0" i="0" u="none" strike="noStrike" cap="none">
                <a:solidFill>
                  <a:srgbClr val="000000"/>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3pPr>
            <a:lvl4pPr marL="1828800" marR="0" lvl="3"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4pPr>
            <a:lvl5pPr marL="2286000" marR="0" lvl="4"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44" name="Google Shape;44;g10520fda86b_3_299"/>
          <p:cNvSpPr txBox="1">
            <a:spLocks noGrp="1"/>
          </p:cNvSpPr>
          <p:nvPr>
            <p:ph type="body" idx="2"/>
          </p:nvPr>
        </p:nvSpPr>
        <p:spPr>
          <a:xfrm>
            <a:off x="335360" y="548680"/>
            <a:ext cx="10561200" cy="576000"/>
          </a:xfrm>
          <a:prstGeom prst="rect">
            <a:avLst/>
          </a:prstGeom>
          <a:noFill/>
          <a:ln>
            <a:noFill/>
          </a:ln>
        </p:spPr>
        <p:txBody>
          <a:bodyPr spcFirstLastPara="1" wrap="square" lIns="121900" tIns="60925" rIns="121900" bIns="60925" anchor="t" anchorCtr="0">
            <a:noAutofit/>
          </a:bodyPr>
          <a:lstStyle>
            <a:lvl1pPr marL="457200" marR="0" lvl="0" indent="-228600" algn="l" rtl="0">
              <a:lnSpc>
                <a:spcPct val="100000"/>
              </a:lnSpc>
              <a:spcBef>
                <a:spcPts val="0"/>
              </a:spcBef>
              <a:spcAft>
                <a:spcPts val="0"/>
              </a:spcAft>
              <a:buClr>
                <a:schemeClr val="dk1"/>
              </a:buClr>
              <a:buSzPts val="4300"/>
              <a:buFont typeface="Arial"/>
              <a:buNone/>
              <a:defRPr sz="1900" b="0" i="0" u="none" strike="noStrike" cap="none">
                <a:solidFill>
                  <a:srgbClr val="000000"/>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3pPr>
            <a:lvl4pPr marL="1828800" marR="0" lvl="3"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4pPr>
            <a:lvl5pPr marL="2286000" marR="0" lvl="4"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45"/>
        <p:cNvGrpSpPr/>
        <p:nvPr/>
      </p:nvGrpSpPr>
      <p:grpSpPr>
        <a:xfrm>
          <a:off x="0" y="0"/>
          <a:ext cx="0" cy="0"/>
          <a:chOff x="0" y="0"/>
          <a:chExt cx="0" cy="0"/>
        </a:xfrm>
      </p:grpSpPr>
      <p:sp>
        <p:nvSpPr>
          <p:cNvPr id="46" name="Google Shape;46;g10520fda86b_3_302"/>
          <p:cNvSpPr txBox="1">
            <a:spLocks noGrp="1"/>
          </p:cNvSpPr>
          <p:nvPr>
            <p:ph type="sldNum" idx="12"/>
          </p:nvPr>
        </p:nvSpPr>
        <p:spPr>
          <a:xfrm>
            <a:off x="10458360" y="7072313"/>
            <a:ext cx="1423200" cy="173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500"/>
              <a:buFont typeface="Arial"/>
              <a:buNone/>
              <a:defRPr sz="900" b="0" i="0" u="none" strike="noStrike" cap="none">
                <a:solidFill>
                  <a:srgbClr val="595959"/>
                </a:solidFill>
                <a:latin typeface="Arial"/>
                <a:ea typeface="Arial"/>
                <a:cs typeface="Arial"/>
                <a:sym typeface="Arial"/>
              </a:defRPr>
            </a:lvl9pPr>
          </a:lstStyle>
          <a:p>
            <a:pPr marL="0" lvl="0" indent="0" algn="r" rtl="0">
              <a:spcBef>
                <a:spcPts val="0"/>
              </a:spcBef>
              <a:spcAft>
                <a:spcPts val="0"/>
              </a:spcAft>
              <a:buNone/>
            </a:pPr>
            <a:r>
              <a:rPr lang="es-AR"/>
              <a:t> </a:t>
            </a:r>
            <a:fld id="{00000000-1234-1234-1234-123412341234}" type="slidenum">
              <a:rPr lang="es-AR"/>
              <a:t>‹Nº›</a:t>
            </a:fld>
            <a:endParaRPr/>
          </a:p>
        </p:txBody>
      </p:sp>
      <p:sp>
        <p:nvSpPr>
          <p:cNvPr id="47" name="Google Shape;47;g10520fda86b_3_302"/>
          <p:cNvSpPr txBox="1">
            <a:spLocks noGrp="1"/>
          </p:cNvSpPr>
          <p:nvPr>
            <p:ph type="body" idx="1"/>
          </p:nvPr>
        </p:nvSpPr>
        <p:spPr>
          <a:xfrm>
            <a:off x="364381" y="538463"/>
            <a:ext cx="11232300" cy="462300"/>
          </a:xfrm>
          <a:prstGeom prst="rect">
            <a:avLst/>
          </a:prstGeom>
          <a:noFill/>
          <a:ln>
            <a:noFill/>
          </a:ln>
        </p:spPr>
        <p:txBody>
          <a:bodyPr spcFirstLastPara="1" wrap="square" lIns="16700" tIns="0" rIns="42375" bIns="16700" anchor="t" anchorCtr="0">
            <a:noAutofit/>
          </a:bodyPr>
          <a:lstStyle>
            <a:lvl1pPr marL="457200" marR="0" lvl="0" indent="-228600" algn="l" rtl="0">
              <a:lnSpc>
                <a:spcPct val="100000"/>
              </a:lnSpc>
              <a:spcBef>
                <a:spcPts val="0"/>
              </a:spcBef>
              <a:spcAft>
                <a:spcPts val="0"/>
              </a:spcAft>
              <a:buClr>
                <a:srgbClr val="000000"/>
              </a:buClr>
              <a:buSzPts val="700"/>
              <a:buFont typeface="Arial"/>
              <a:buNone/>
              <a:defRPr sz="3100" b="0" i="0" u="none" strike="noStrike" cap="none">
                <a:solidFill>
                  <a:srgbClr val="373737"/>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700"/>
              <a:buFont typeface="Arial"/>
              <a:buNone/>
              <a:defRPr sz="31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700"/>
              <a:buFont typeface="Arial"/>
              <a:buNone/>
              <a:defRPr sz="31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700"/>
              <a:buFont typeface="Arial"/>
              <a:buNone/>
              <a:defRPr sz="31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700"/>
              <a:buFont typeface="Arial"/>
              <a:buNone/>
              <a:defRPr sz="31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700"/>
              <a:buFont typeface="Arial"/>
              <a:buNone/>
              <a:defRPr sz="1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700"/>
              <a:buFont typeface="Arial"/>
              <a:buNone/>
              <a:defRPr sz="1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700"/>
              <a:buFont typeface="Arial"/>
              <a:buNone/>
              <a:defRPr sz="1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700"/>
              <a:buFont typeface="Arial"/>
              <a:buNone/>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DGAUR 1">
  <p:cSld name="Title and Content_1_2">
    <p:bg>
      <p:bgPr>
        <a:solidFill>
          <a:srgbClr val="F3F3F3"/>
        </a:solidFill>
        <a:effectLst/>
      </p:bgPr>
    </p:bg>
    <p:spTree>
      <p:nvGrpSpPr>
        <p:cNvPr id="1" name="Shape 48"/>
        <p:cNvGrpSpPr/>
        <p:nvPr/>
      </p:nvGrpSpPr>
      <p:grpSpPr>
        <a:xfrm>
          <a:off x="0" y="0"/>
          <a:ext cx="0" cy="0"/>
          <a:chOff x="0" y="0"/>
          <a:chExt cx="0" cy="0"/>
        </a:xfrm>
      </p:grpSpPr>
      <p:pic>
        <p:nvPicPr>
          <p:cNvPr id="49" name="Google Shape;49;g10520fda86b_3_305"/>
          <p:cNvPicPr preferRelativeResize="0"/>
          <p:nvPr/>
        </p:nvPicPr>
        <p:blipFill rotWithShape="1">
          <a:blip r:embed="rId2">
            <a:alphaModFix/>
          </a:blip>
          <a:srcRect t="13043"/>
          <a:stretch/>
        </p:blipFill>
        <p:spPr>
          <a:xfrm>
            <a:off x="0" y="894400"/>
            <a:ext cx="12178500" cy="5963600"/>
          </a:xfrm>
          <a:prstGeom prst="rect">
            <a:avLst/>
          </a:prstGeom>
          <a:noFill/>
          <a:ln>
            <a:noFill/>
          </a:ln>
        </p:spPr>
      </p:pic>
      <p:cxnSp>
        <p:nvCxnSpPr>
          <p:cNvPr id="50" name="Google Shape;50;g10520fda86b_3_305"/>
          <p:cNvCxnSpPr/>
          <p:nvPr/>
        </p:nvCxnSpPr>
        <p:spPr>
          <a:xfrm>
            <a:off x="806533" y="6457833"/>
            <a:ext cx="0" cy="177600"/>
          </a:xfrm>
          <a:prstGeom prst="straightConnector1">
            <a:avLst/>
          </a:prstGeom>
          <a:noFill/>
          <a:ln w="9525" cap="flat" cmpd="sng">
            <a:solidFill>
              <a:srgbClr val="666666"/>
            </a:solidFill>
            <a:prstDash val="solid"/>
            <a:round/>
            <a:headEnd type="none" w="sm" len="sm"/>
            <a:tailEnd type="none" w="sm" len="sm"/>
          </a:ln>
        </p:spPr>
      </p:cxnSp>
      <p:sp>
        <p:nvSpPr>
          <p:cNvPr id="51" name="Google Shape;51;g10520fda86b_3_305"/>
          <p:cNvSpPr txBox="1"/>
          <p:nvPr/>
        </p:nvSpPr>
        <p:spPr>
          <a:xfrm>
            <a:off x="733958" y="6292933"/>
            <a:ext cx="3126000" cy="258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AR" sz="800" b="0" i="0" u="none" strike="noStrike" cap="none">
                <a:solidFill>
                  <a:srgbClr val="666666"/>
                </a:solidFill>
                <a:latin typeface="Montserrat"/>
                <a:ea typeface="Montserrat"/>
                <a:cs typeface="Montserrat"/>
                <a:sym typeface="Montserrat"/>
              </a:rPr>
              <a:t>D.G. Antropología Urbana - Subsecretaría de Proyectos </a:t>
            </a:r>
            <a:endParaRPr sz="800" b="0" i="0" u="none" strike="noStrike" cap="none">
              <a:solidFill>
                <a:srgbClr val="66666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800"/>
              <a:buFont typeface="Arial"/>
              <a:buNone/>
            </a:pPr>
            <a:r>
              <a:rPr lang="es-AR" sz="800" b="0" i="0" u="none" strike="noStrike" cap="none">
                <a:solidFill>
                  <a:srgbClr val="666666"/>
                </a:solidFill>
                <a:latin typeface="Montserrat"/>
                <a:ea typeface="Montserrat"/>
                <a:cs typeface="Montserrat"/>
                <a:sym typeface="Montserrat"/>
              </a:rPr>
              <a:t>Ministerio de Desarrollo Urbano y Transporte</a:t>
            </a:r>
            <a:endParaRPr sz="800" b="0" i="0" u="none" strike="noStrike" cap="none">
              <a:solidFill>
                <a:srgbClr val="666666"/>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OGO DGAUR">
  <p:cSld name="Title and Content_1_3">
    <p:bg>
      <p:bgPr>
        <a:solidFill>
          <a:srgbClr val="FFFFFF"/>
        </a:solidFill>
        <a:effectLst/>
      </p:bgPr>
    </p:bg>
    <p:spTree>
      <p:nvGrpSpPr>
        <p:cNvPr id="1" name="Shape 52"/>
        <p:cNvGrpSpPr/>
        <p:nvPr/>
      </p:nvGrpSpPr>
      <p:grpSpPr>
        <a:xfrm>
          <a:off x="0" y="0"/>
          <a:ext cx="0" cy="0"/>
          <a:chOff x="0" y="0"/>
          <a:chExt cx="0" cy="0"/>
        </a:xfrm>
      </p:grpSpPr>
      <p:pic>
        <p:nvPicPr>
          <p:cNvPr id="53" name="Google Shape;53;g10520fda86b_3_309"/>
          <p:cNvPicPr preferRelativeResize="0"/>
          <p:nvPr/>
        </p:nvPicPr>
        <p:blipFill rotWithShape="1">
          <a:blip r:embed="rId2">
            <a:alphaModFix/>
          </a:blip>
          <a:srcRect/>
          <a:stretch/>
        </p:blipFill>
        <p:spPr>
          <a:xfrm>
            <a:off x="0" y="0"/>
            <a:ext cx="12178492" cy="6858000"/>
          </a:xfrm>
          <a:prstGeom prst="rect">
            <a:avLst/>
          </a:prstGeom>
          <a:noFill/>
          <a:ln>
            <a:noFill/>
          </a:ln>
        </p:spPr>
      </p:pic>
      <p:cxnSp>
        <p:nvCxnSpPr>
          <p:cNvPr id="54" name="Google Shape;54;g10520fda86b_3_309"/>
          <p:cNvCxnSpPr/>
          <p:nvPr/>
        </p:nvCxnSpPr>
        <p:spPr>
          <a:xfrm>
            <a:off x="806533" y="6457833"/>
            <a:ext cx="0" cy="177600"/>
          </a:xfrm>
          <a:prstGeom prst="straightConnector1">
            <a:avLst/>
          </a:prstGeom>
          <a:noFill/>
          <a:ln w="9525" cap="flat" cmpd="sng">
            <a:solidFill>
              <a:srgbClr val="666666"/>
            </a:solidFill>
            <a:prstDash val="solid"/>
            <a:round/>
            <a:headEnd type="none" w="sm" len="sm"/>
            <a:tailEnd type="none" w="sm" len="sm"/>
          </a:ln>
        </p:spPr>
      </p:cxnSp>
      <p:sp>
        <p:nvSpPr>
          <p:cNvPr id="55" name="Google Shape;55;g10520fda86b_3_309"/>
          <p:cNvSpPr txBox="1"/>
          <p:nvPr/>
        </p:nvSpPr>
        <p:spPr>
          <a:xfrm>
            <a:off x="733958" y="6292933"/>
            <a:ext cx="3126000" cy="258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AR" sz="800" b="0" i="0" u="none" strike="noStrike" cap="none">
                <a:solidFill>
                  <a:srgbClr val="666666"/>
                </a:solidFill>
                <a:latin typeface="Montserrat"/>
                <a:ea typeface="Montserrat"/>
                <a:cs typeface="Montserrat"/>
                <a:sym typeface="Montserrat"/>
              </a:rPr>
              <a:t>D.G. Antropología Urbana - Subsecretaría de Proyectos </a:t>
            </a:r>
            <a:endParaRPr sz="800" b="0" i="0" u="none" strike="noStrike" cap="none">
              <a:solidFill>
                <a:srgbClr val="666666"/>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800"/>
              <a:buFont typeface="Arial"/>
              <a:buNone/>
            </a:pPr>
            <a:r>
              <a:rPr lang="es-AR" sz="800" b="0" i="0" u="none" strike="noStrike" cap="none">
                <a:solidFill>
                  <a:srgbClr val="666666"/>
                </a:solidFill>
                <a:latin typeface="Montserrat"/>
                <a:ea typeface="Montserrat"/>
                <a:cs typeface="Montserrat"/>
                <a:sym typeface="Montserrat"/>
              </a:rPr>
              <a:t>Ministerio de Desarrollo Urbano y Transporte</a:t>
            </a:r>
            <a:endParaRPr sz="800" b="0" i="0" u="none" strike="noStrike" cap="none">
              <a:solidFill>
                <a:srgbClr val="666666"/>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cuerpo 1 1">
  <p:cSld name="TITLE_AND_BODY_1_3">
    <p:spTree>
      <p:nvGrpSpPr>
        <p:cNvPr id="1" name="Shape 56"/>
        <p:cNvGrpSpPr/>
        <p:nvPr/>
      </p:nvGrpSpPr>
      <p:grpSpPr>
        <a:xfrm>
          <a:off x="0" y="0"/>
          <a:ext cx="0" cy="0"/>
          <a:chOff x="0" y="0"/>
          <a:chExt cx="0" cy="0"/>
        </a:xfrm>
      </p:grpSpPr>
      <p:sp>
        <p:nvSpPr>
          <p:cNvPr id="57" name="Google Shape;57;g10520fda86b_3_313"/>
          <p:cNvSpPr txBox="1">
            <a:spLocks noGrp="1"/>
          </p:cNvSpPr>
          <p:nvPr>
            <p:ph type="sldNum" idx="12"/>
          </p:nvPr>
        </p:nvSpPr>
        <p:spPr>
          <a:xfrm>
            <a:off x="9894795" y="6267206"/>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
        <p:nvSpPr>
          <p:cNvPr id="58" name="Google Shape;58;g10520fda86b_3_313"/>
          <p:cNvSpPr txBox="1"/>
          <p:nvPr/>
        </p:nvSpPr>
        <p:spPr>
          <a:xfrm>
            <a:off x="-43483" y="-45000"/>
            <a:ext cx="12263999" cy="6128100"/>
          </a:xfrm>
          <a:prstGeom prst="rect">
            <a:avLst/>
          </a:prstGeom>
          <a:solidFill>
            <a:srgbClr val="E1595E"/>
          </a:solidFill>
          <a:ln>
            <a:noFill/>
          </a:ln>
        </p:spPr>
        <p:txBody>
          <a:bodyPr spcFirstLastPara="1" wrap="square" lIns="60975" tIns="30475" rIns="60975" bIns="3047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59" name="Google Shape;59;g10520fda86b_3_313"/>
          <p:cNvSpPr txBox="1"/>
          <p:nvPr/>
        </p:nvSpPr>
        <p:spPr>
          <a:xfrm>
            <a:off x="2145567" y="6207750"/>
            <a:ext cx="7759500" cy="460500"/>
          </a:xfrm>
          <a:prstGeom prst="rect">
            <a:avLst/>
          </a:prstGeom>
          <a:noFill/>
          <a:ln>
            <a:noFill/>
          </a:ln>
        </p:spPr>
        <p:txBody>
          <a:bodyPr spcFirstLastPara="1" wrap="square" lIns="60975" tIns="60975" rIns="60975" bIns="609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a:solidFill>
                  <a:srgbClr val="000000"/>
                </a:solidFill>
                <a:latin typeface="Calibri"/>
                <a:ea typeface="Calibri"/>
                <a:cs typeface="Calibri"/>
                <a:sym typeface="Calibri"/>
              </a:rPr>
              <a:t>Dirección General de Antropología Urbana</a:t>
            </a:r>
            <a:br>
              <a:rPr lang="es-AR" sz="1100" b="0" i="0" u="none" strike="noStrike" cap="none">
                <a:solidFill>
                  <a:srgbClr val="000000"/>
                </a:solidFill>
                <a:latin typeface="Calibri"/>
                <a:ea typeface="Calibri"/>
                <a:cs typeface="Calibri"/>
                <a:sym typeface="Calibri"/>
              </a:rPr>
            </a:br>
            <a:r>
              <a:rPr lang="es-AR" sz="1100" b="0" i="0" u="none" strike="noStrike" cap="none">
                <a:solidFill>
                  <a:srgbClr val="000000"/>
                </a:solidFill>
                <a:latin typeface="Calibri"/>
                <a:ea typeface="Calibri"/>
                <a:cs typeface="Calibri"/>
                <a:sym typeface="Calibri"/>
              </a:rPr>
              <a:t>Secretaría de Desarrollo Urbano</a:t>
            </a:r>
            <a:endParaRPr sz="11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60"/>
        <p:cNvGrpSpPr/>
        <p:nvPr/>
      </p:nvGrpSpPr>
      <p:grpSpPr>
        <a:xfrm>
          <a:off x="0" y="0"/>
          <a:ext cx="0" cy="0"/>
          <a:chOff x="0" y="0"/>
          <a:chExt cx="0" cy="0"/>
        </a:xfrm>
      </p:grpSpPr>
      <p:sp>
        <p:nvSpPr>
          <p:cNvPr id="61" name="Google Shape;61;g10520fda86b_3_317"/>
          <p:cNvSpPr txBox="1">
            <a:spLocks noGrp="1"/>
          </p:cNvSpPr>
          <p:nvPr>
            <p:ph type="sldNum" idx="12"/>
          </p:nvPr>
        </p:nvSpPr>
        <p:spPr>
          <a:xfrm>
            <a:off x="9894795" y="6267206"/>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
        <p:nvSpPr>
          <p:cNvPr id="62" name="Google Shape;62;g10520fda86b_3_317"/>
          <p:cNvSpPr txBox="1"/>
          <p:nvPr/>
        </p:nvSpPr>
        <p:spPr>
          <a:xfrm>
            <a:off x="2145567" y="6207750"/>
            <a:ext cx="7759500" cy="460500"/>
          </a:xfrm>
          <a:prstGeom prst="rect">
            <a:avLst/>
          </a:prstGeom>
          <a:noFill/>
          <a:ln>
            <a:noFill/>
          </a:ln>
        </p:spPr>
        <p:txBody>
          <a:bodyPr spcFirstLastPara="1" wrap="square" lIns="60975" tIns="60975" rIns="60975" bIns="609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a:solidFill>
                  <a:srgbClr val="000000"/>
                </a:solidFill>
                <a:latin typeface="Calibri"/>
                <a:ea typeface="Calibri"/>
                <a:cs typeface="Calibri"/>
                <a:sym typeface="Calibri"/>
              </a:rPr>
              <a:t>Dirección General de Antropología Urbana</a:t>
            </a:r>
            <a:br>
              <a:rPr lang="es-AR" sz="1100" b="0" i="0" u="none" strike="noStrike" cap="none">
                <a:solidFill>
                  <a:srgbClr val="000000"/>
                </a:solidFill>
                <a:latin typeface="Calibri"/>
                <a:ea typeface="Calibri"/>
                <a:cs typeface="Calibri"/>
                <a:sym typeface="Calibri"/>
              </a:rPr>
            </a:br>
            <a:r>
              <a:rPr lang="es-AR" sz="1100" b="0" i="0" u="none" strike="noStrike" cap="none">
                <a:solidFill>
                  <a:srgbClr val="000000"/>
                </a:solidFill>
                <a:latin typeface="Calibri"/>
                <a:ea typeface="Calibri"/>
                <a:cs typeface="Calibri"/>
                <a:sym typeface="Calibri"/>
              </a:rPr>
              <a:t>Secretaría de Desarrollo Urbano</a:t>
            </a:r>
            <a:endParaRPr sz="11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63"/>
        <p:cNvGrpSpPr/>
        <p:nvPr/>
      </p:nvGrpSpPr>
      <p:grpSpPr>
        <a:xfrm>
          <a:off x="0" y="0"/>
          <a:ext cx="0" cy="0"/>
          <a:chOff x="0" y="0"/>
          <a:chExt cx="0" cy="0"/>
        </a:xfrm>
      </p:grpSpPr>
      <p:sp>
        <p:nvSpPr>
          <p:cNvPr id="64" name="Google Shape;64;g10520fda86b_3_320"/>
          <p:cNvSpPr txBox="1">
            <a:spLocks noGrp="1"/>
          </p:cNvSpPr>
          <p:nvPr>
            <p:ph type="sldNum" idx="12"/>
          </p:nvPr>
        </p:nvSpPr>
        <p:spPr>
          <a:xfrm>
            <a:off x="9894795" y="6267206"/>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a:p>
        </p:txBody>
      </p:sp>
      <p:sp>
        <p:nvSpPr>
          <p:cNvPr id="65" name="Google Shape;65;g10520fda86b_3_320"/>
          <p:cNvSpPr txBox="1"/>
          <p:nvPr/>
        </p:nvSpPr>
        <p:spPr>
          <a:xfrm>
            <a:off x="2145567" y="6207750"/>
            <a:ext cx="7759500" cy="460500"/>
          </a:xfrm>
          <a:prstGeom prst="rect">
            <a:avLst/>
          </a:prstGeom>
          <a:noFill/>
          <a:ln>
            <a:noFill/>
          </a:ln>
        </p:spPr>
        <p:txBody>
          <a:bodyPr spcFirstLastPara="1" wrap="square" lIns="60975" tIns="60975" rIns="60975" bIns="609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AR" sz="1100" b="0" i="0" u="none" strike="noStrike" cap="none">
                <a:solidFill>
                  <a:srgbClr val="000000"/>
                </a:solidFill>
                <a:latin typeface="Calibri"/>
                <a:ea typeface="Calibri"/>
                <a:cs typeface="Calibri"/>
                <a:sym typeface="Calibri"/>
              </a:rPr>
              <a:t>Dirección General de Antropología Urbana</a:t>
            </a:r>
            <a:br>
              <a:rPr lang="es-AR" sz="1100" b="0" i="0" u="none" strike="noStrike" cap="none">
                <a:solidFill>
                  <a:srgbClr val="000000"/>
                </a:solidFill>
                <a:latin typeface="Calibri"/>
                <a:ea typeface="Calibri"/>
                <a:cs typeface="Calibri"/>
                <a:sym typeface="Calibri"/>
              </a:rPr>
            </a:br>
            <a:r>
              <a:rPr lang="es-AR" sz="1100" b="0" i="0" u="none" strike="noStrike" cap="none">
                <a:solidFill>
                  <a:srgbClr val="000000"/>
                </a:solidFill>
                <a:latin typeface="Calibri"/>
                <a:ea typeface="Calibri"/>
                <a:cs typeface="Calibri"/>
                <a:sym typeface="Calibri"/>
              </a:rPr>
              <a:t>Secretaría de Desarrollo Urbano</a:t>
            </a:r>
            <a:endParaRPr sz="11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erior 1">
  <p:cSld name="Interior 1">
    <p:spTree>
      <p:nvGrpSpPr>
        <p:cNvPr id="1" name="Shape 66"/>
        <p:cNvGrpSpPr/>
        <p:nvPr/>
      </p:nvGrpSpPr>
      <p:grpSpPr>
        <a:xfrm>
          <a:off x="0" y="0"/>
          <a:ext cx="0" cy="0"/>
          <a:chOff x="0" y="0"/>
          <a:chExt cx="0" cy="0"/>
        </a:xfrm>
      </p:grpSpPr>
      <p:grpSp>
        <p:nvGrpSpPr>
          <p:cNvPr id="67" name="Google Shape;67;g10520fda86b_3_323"/>
          <p:cNvGrpSpPr/>
          <p:nvPr/>
        </p:nvGrpSpPr>
        <p:grpSpPr>
          <a:xfrm>
            <a:off x="10030617" y="-720194"/>
            <a:ext cx="2889165" cy="1623303"/>
            <a:chOff x="9757765" y="-813843"/>
            <a:chExt cx="3248078" cy="1825371"/>
          </a:xfrm>
        </p:grpSpPr>
        <p:sp>
          <p:nvSpPr>
            <p:cNvPr id="68" name="Google Shape;68;g10520fda86b_3_323"/>
            <p:cNvSpPr/>
            <p:nvPr/>
          </p:nvSpPr>
          <p:spPr>
            <a:xfrm rot="-5400000">
              <a:off x="11371743" y="-813843"/>
              <a:ext cx="1634100" cy="1634100"/>
            </a:xfrm>
            <a:prstGeom prst="blockArc">
              <a:avLst>
                <a:gd name="adj1" fmla="val 10800000"/>
                <a:gd name="adj2" fmla="val 16218736"/>
                <a:gd name="adj3" fmla="val 2321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sp>
          <p:nvSpPr>
            <p:cNvPr id="69" name="Google Shape;69;g10520fda86b_3_323"/>
            <p:cNvSpPr/>
            <p:nvPr/>
          </p:nvSpPr>
          <p:spPr>
            <a:xfrm rot="5400000">
              <a:off x="10822843" y="-489063"/>
              <a:ext cx="88800" cy="1357200"/>
            </a:xfrm>
            <a:prstGeom prst="roundRect">
              <a:avLst>
                <a:gd name="adj" fmla="val 50000"/>
              </a:avLst>
            </a:prstGeom>
            <a:solidFill>
              <a:srgbClr val="E13D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0" name="Google Shape;70;g10520fda86b_3_323"/>
            <p:cNvSpPr/>
            <p:nvPr/>
          </p:nvSpPr>
          <p:spPr>
            <a:xfrm rot="5400000">
              <a:off x="10896844" y="-55497"/>
              <a:ext cx="41400" cy="756000"/>
            </a:xfrm>
            <a:prstGeom prst="roundRect">
              <a:avLst>
                <a:gd name="adj" fmla="val 50000"/>
              </a:avLst>
            </a:prstGeom>
            <a:solidFill>
              <a:srgbClr val="FAB8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grpSp>
          <p:nvGrpSpPr>
            <p:cNvPr id="71" name="Google Shape;71;g10520fda86b_3_323"/>
            <p:cNvGrpSpPr/>
            <p:nvPr/>
          </p:nvGrpSpPr>
          <p:grpSpPr>
            <a:xfrm>
              <a:off x="10886586" y="548204"/>
              <a:ext cx="288017" cy="50386"/>
              <a:chOff x="5533346" y="803663"/>
              <a:chExt cx="411511" cy="72000"/>
            </a:xfrm>
          </p:grpSpPr>
          <p:sp>
            <p:nvSpPr>
              <p:cNvPr id="72" name="Google Shape;72;g10520fda86b_3_323"/>
              <p:cNvSpPr/>
              <p:nvPr/>
            </p:nvSpPr>
            <p:spPr>
              <a:xfrm>
                <a:off x="5533346" y="803663"/>
                <a:ext cx="72000" cy="7200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3" name="Google Shape;73;g10520fda86b_3_323"/>
              <p:cNvSpPr/>
              <p:nvPr/>
            </p:nvSpPr>
            <p:spPr>
              <a:xfrm>
                <a:off x="5703101" y="803663"/>
                <a:ext cx="72000" cy="7200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4" name="Google Shape;74;g10520fda86b_3_323"/>
              <p:cNvSpPr/>
              <p:nvPr/>
            </p:nvSpPr>
            <p:spPr>
              <a:xfrm>
                <a:off x="5872857" y="803663"/>
                <a:ext cx="72000" cy="72000"/>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grpSp>
        <p:sp>
          <p:nvSpPr>
            <p:cNvPr id="75" name="Google Shape;75;g10520fda86b_3_323"/>
            <p:cNvSpPr/>
            <p:nvPr/>
          </p:nvSpPr>
          <p:spPr>
            <a:xfrm>
              <a:off x="9757765" y="77368"/>
              <a:ext cx="224400" cy="224400"/>
            </a:xfrm>
            <a:prstGeom prst="donut">
              <a:avLst>
                <a:gd name="adj" fmla="val 20646"/>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p:txBody>
        </p:sp>
        <p:sp>
          <p:nvSpPr>
            <p:cNvPr id="76" name="Google Shape;76;g10520fda86b_3_323"/>
            <p:cNvSpPr/>
            <p:nvPr/>
          </p:nvSpPr>
          <p:spPr>
            <a:xfrm rot="-8100000">
              <a:off x="11961723" y="457834"/>
              <a:ext cx="89095" cy="611789"/>
            </a:xfrm>
            <a:prstGeom prst="round2SameRect">
              <a:avLst>
                <a:gd name="adj1" fmla="val 50000"/>
                <a:gd name="adj2" fmla="val 0"/>
              </a:avLst>
            </a:prstGeom>
            <a:solidFill>
              <a:srgbClr val="32AA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77" name="Google Shape;77;g10520fda86b_3_323"/>
            <p:cNvSpPr/>
            <p:nvPr/>
          </p:nvSpPr>
          <p:spPr>
            <a:xfrm rot="-8100000">
              <a:off x="12085454" y="719396"/>
              <a:ext cx="45821" cy="288075"/>
            </a:xfrm>
            <a:prstGeom prst="round2SameRect">
              <a:avLst>
                <a:gd name="adj1" fmla="val 50000"/>
                <a:gd name="adj2" fmla="val 0"/>
              </a:avLst>
            </a:prstGeom>
            <a:solidFill>
              <a:srgbClr val="AA3B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grpSp>
      <p:cxnSp>
        <p:nvCxnSpPr>
          <p:cNvPr id="78" name="Google Shape;78;g10520fda86b_3_323"/>
          <p:cNvCxnSpPr/>
          <p:nvPr/>
        </p:nvCxnSpPr>
        <p:spPr>
          <a:xfrm>
            <a:off x="11820896" y="6580692"/>
            <a:ext cx="0" cy="179700"/>
          </a:xfrm>
          <a:prstGeom prst="straightConnector1">
            <a:avLst/>
          </a:prstGeom>
          <a:noFill/>
          <a:ln w="12700" cap="flat" cmpd="sng">
            <a:solidFill>
              <a:srgbClr val="7F7F7F"/>
            </a:solidFill>
            <a:prstDash val="solid"/>
            <a:round/>
            <a:headEnd type="none" w="sm" len="sm"/>
            <a:tailEnd type="none" w="sm" len="sm"/>
          </a:ln>
        </p:spPr>
      </p:cxnSp>
      <p:sp>
        <p:nvSpPr>
          <p:cNvPr id="79" name="Google Shape;79;g10520fda86b_3_323"/>
          <p:cNvSpPr txBox="1"/>
          <p:nvPr/>
        </p:nvSpPr>
        <p:spPr>
          <a:xfrm>
            <a:off x="11887818" y="6532213"/>
            <a:ext cx="332400" cy="252300"/>
          </a:xfrm>
          <a:prstGeom prst="rect">
            <a:avLst/>
          </a:prstGeom>
          <a:no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s-AR" sz="1100" b="0" i="0" u="none" strike="noStrike" cap="none">
                <a:solidFill>
                  <a:srgbClr val="7F7F7F"/>
                </a:solidFill>
                <a:latin typeface="Raleway"/>
                <a:ea typeface="Raleway"/>
                <a:cs typeface="Raleway"/>
                <a:sym typeface="Raleway"/>
              </a:rPr>
              <a:t>‹Nº›</a:t>
            </a:fld>
            <a:endParaRPr sz="1100" b="0" i="0" u="none" strike="noStrike" cap="none">
              <a:solidFill>
                <a:srgbClr val="7F7F7F"/>
              </a:solidFill>
              <a:latin typeface="Raleway"/>
              <a:ea typeface="Raleway"/>
              <a:cs typeface="Raleway"/>
              <a:sym typeface="Raleway"/>
            </a:endParaRPr>
          </a:p>
        </p:txBody>
      </p:sp>
      <p:sp>
        <p:nvSpPr>
          <p:cNvPr id="80" name="Google Shape;80;g10520fda86b_3_323"/>
          <p:cNvSpPr txBox="1"/>
          <p:nvPr/>
        </p:nvSpPr>
        <p:spPr>
          <a:xfrm>
            <a:off x="11089466" y="6545088"/>
            <a:ext cx="654300" cy="226500"/>
          </a:xfrm>
          <a:prstGeom prst="rect">
            <a:avLst/>
          </a:prstGeom>
          <a:noFill/>
          <a:ln>
            <a:noFill/>
          </a:ln>
        </p:spPr>
        <p:txBody>
          <a:bodyPr spcFirstLastPara="1" wrap="square" lIns="36000" tIns="36000" rIns="36000" bIns="36000" anchor="t" anchorCtr="0">
            <a:noAutofit/>
          </a:bodyPr>
          <a:lstStyle/>
          <a:p>
            <a:pPr marL="0" marR="0" lvl="0" indent="0" algn="r" rtl="0">
              <a:lnSpc>
                <a:spcPct val="100000"/>
              </a:lnSpc>
              <a:spcBef>
                <a:spcPts val="0"/>
              </a:spcBef>
              <a:spcAft>
                <a:spcPts val="0"/>
              </a:spcAft>
              <a:buClr>
                <a:srgbClr val="000000"/>
              </a:buClr>
              <a:buSzPts val="1100"/>
              <a:buFont typeface="Arial"/>
              <a:buNone/>
            </a:pPr>
            <a:endParaRPr sz="1100" b="1" i="0" u="none" strike="noStrike" cap="none">
              <a:solidFill>
                <a:srgbClr val="7F7F7F"/>
              </a:solidFill>
              <a:latin typeface="Raleway"/>
              <a:ea typeface="Raleway"/>
              <a:cs typeface="Raleway"/>
              <a:sym typeface="Raleway"/>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8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g10520fda86b_3_27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17" name="Google Shape;17;g10520fda86b_3_27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ctr" anchorCtr="0">
            <a:noAutofit/>
          </a:bodyPr>
          <a:lstStyle>
            <a:lvl1pPr marL="457200" marR="0" lvl="0"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L="914400" marR="0" lvl="1"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18" name="Google Shape;18;g10520fda86b_3_27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 blanco">
  <p:cSld name="TITLE_AND_BODY_1">
    <p:spTree>
      <p:nvGrpSpPr>
        <p:cNvPr id="1" name="Shape 82"/>
        <p:cNvGrpSpPr/>
        <p:nvPr/>
      </p:nvGrpSpPr>
      <p:grpSpPr>
        <a:xfrm>
          <a:off x="0" y="0"/>
          <a:ext cx="0" cy="0"/>
          <a:chOff x="0" y="0"/>
          <a:chExt cx="0" cy="0"/>
        </a:xfrm>
      </p:grpSpPr>
      <p:sp>
        <p:nvSpPr>
          <p:cNvPr id="83" name="Google Shape;83;g10520fda86b_3_339"/>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 blanco 1">
  <p:cSld name="TITLE_AND_BODY_2">
    <p:spTree>
      <p:nvGrpSpPr>
        <p:cNvPr id="1" name="Shape 84"/>
        <p:cNvGrpSpPr/>
        <p:nvPr/>
      </p:nvGrpSpPr>
      <p:grpSpPr>
        <a:xfrm>
          <a:off x="0" y="0"/>
          <a:ext cx="0" cy="0"/>
          <a:chOff x="0" y="0"/>
          <a:chExt cx="0" cy="0"/>
        </a:xfrm>
      </p:grpSpPr>
      <p:sp>
        <p:nvSpPr>
          <p:cNvPr id="85" name="Google Shape;85;g10520fda86b_3_341"/>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 blanco 2">
  <p:cSld name="TITLE_AND_BODY_3">
    <p:spTree>
      <p:nvGrpSpPr>
        <p:cNvPr id="1" name="Shape 86"/>
        <p:cNvGrpSpPr/>
        <p:nvPr/>
      </p:nvGrpSpPr>
      <p:grpSpPr>
        <a:xfrm>
          <a:off x="0" y="0"/>
          <a:ext cx="0" cy="0"/>
          <a:chOff x="0" y="0"/>
          <a:chExt cx="0" cy="0"/>
        </a:xfrm>
      </p:grpSpPr>
      <p:sp>
        <p:nvSpPr>
          <p:cNvPr id="87" name="Google Shape;87;g10520fda86b_3_343"/>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3">
  <p:cSld name="TITLE_AND_BODY_4">
    <p:spTree>
      <p:nvGrpSpPr>
        <p:cNvPr id="1" name="Shape 88"/>
        <p:cNvGrpSpPr/>
        <p:nvPr/>
      </p:nvGrpSpPr>
      <p:grpSpPr>
        <a:xfrm>
          <a:off x="0" y="0"/>
          <a:ext cx="0" cy="0"/>
          <a:chOff x="0" y="0"/>
          <a:chExt cx="0" cy="0"/>
        </a:xfrm>
      </p:grpSpPr>
      <p:sp>
        <p:nvSpPr>
          <p:cNvPr id="89" name="Google Shape;89;g10520fda86b_3_345"/>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 blanco 4">
  <p:cSld name="TITLE_AND_BODY_5">
    <p:spTree>
      <p:nvGrpSpPr>
        <p:cNvPr id="1" name="Shape 90"/>
        <p:cNvGrpSpPr/>
        <p:nvPr/>
      </p:nvGrpSpPr>
      <p:grpSpPr>
        <a:xfrm>
          <a:off x="0" y="0"/>
          <a:ext cx="0" cy="0"/>
          <a:chOff x="0" y="0"/>
          <a:chExt cx="0" cy="0"/>
        </a:xfrm>
      </p:grpSpPr>
      <p:sp>
        <p:nvSpPr>
          <p:cNvPr id="91" name="Google Shape;91;g10520fda86b_3_347"/>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2"/>
        <p:cNvGrpSpPr/>
        <p:nvPr/>
      </p:nvGrpSpPr>
      <p:grpSpPr>
        <a:xfrm>
          <a:off x="0" y="0"/>
          <a:ext cx="0" cy="0"/>
          <a:chOff x="0" y="0"/>
          <a:chExt cx="0" cy="0"/>
        </a:xfrm>
      </p:grpSpPr>
      <p:sp>
        <p:nvSpPr>
          <p:cNvPr id="93" name="Google Shape;93;g10520fda86b_3_349"/>
          <p:cNvSpPr/>
          <p:nvPr/>
        </p:nvSpPr>
        <p:spPr>
          <a:xfrm>
            <a:off x="127000" y="87216"/>
            <a:ext cx="11937900" cy="65652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4" name="Google Shape;94;g10520fda86b_3_349"/>
          <p:cNvSpPr/>
          <p:nvPr/>
        </p:nvSpPr>
        <p:spPr>
          <a:xfrm>
            <a:off x="134112" y="36530"/>
            <a:ext cx="12050690" cy="6819868"/>
          </a:xfrm>
          <a:custGeom>
            <a:avLst/>
            <a:gdLst/>
            <a:ahLst/>
            <a:cxnLst/>
            <a:rect l="l" t="t" r="r" b="b"/>
            <a:pathLst>
              <a:path w="9043670" h="5118100" extrusionOk="0">
                <a:moveTo>
                  <a:pt x="9043416" y="0"/>
                </a:moveTo>
                <a:lnTo>
                  <a:pt x="0" y="0"/>
                </a:lnTo>
                <a:lnTo>
                  <a:pt x="0" y="5117590"/>
                </a:lnTo>
                <a:lnTo>
                  <a:pt x="9043416" y="5117590"/>
                </a:lnTo>
                <a:lnTo>
                  <a:pt x="9043416" y="0"/>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5" name="Google Shape;95;g10520fda86b_3_349"/>
          <p:cNvSpPr/>
          <p:nvPr/>
        </p:nvSpPr>
        <p:spPr>
          <a:xfrm>
            <a:off x="134112" y="36530"/>
            <a:ext cx="12050690" cy="6819868"/>
          </a:xfrm>
          <a:custGeom>
            <a:avLst/>
            <a:gdLst/>
            <a:ahLst/>
            <a:cxnLst/>
            <a:rect l="l" t="t" r="r" b="b"/>
            <a:pathLst>
              <a:path w="9043670" h="5118100" extrusionOk="0">
                <a:moveTo>
                  <a:pt x="9043416" y="0"/>
                </a:moveTo>
                <a:lnTo>
                  <a:pt x="0" y="0"/>
                </a:lnTo>
                <a:lnTo>
                  <a:pt x="0" y="5117590"/>
                </a:lnTo>
              </a:path>
            </a:pathLst>
          </a:custGeom>
          <a:noFill/>
          <a:ln w="243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6" name="Google Shape;96;g10520fda86b_3_349"/>
          <p:cNvSpPr/>
          <p:nvPr/>
        </p:nvSpPr>
        <p:spPr>
          <a:xfrm>
            <a:off x="0" y="1327288"/>
            <a:ext cx="12192000" cy="44811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97" name="Google Shape;97;g10520fda86b_3_349"/>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98" name="Google Shape;98;g10520fda86b_3_349"/>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99" name="Google Shape;99;g10520fda86b_3_349"/>
          <p:cNvSpPr txBox="1">
            <a:spLocks noGrp="1"/>
          </p:cNvSpPr>
          <p:nvPr>
            <p:ph type="sldNum" idx="12"/>
          </p:nvPr>
        </p:nvSpPr>
        <p:spPr>
          <a:xfrm>
            <a:off x="8778240" y="6377940"/>
            <a:ext cx="2804100" cy="3429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2400">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 blanco 5">
  <p:cSld name="TITLE_AND_BODY_6">
    <p:spTree>
      <p:nvGrpSpPr>
        <p:cNvPr id="1" name="Shape 100"/>
        <p:cNvGrpSpPr/>
        <p:nvPr/>
      </p:nvGrpSpPr>
      <p:grpSpPr>
        <a:xfrm>
          <a:off x="0" y="0"/>
          <a:ext cx="0" cy="0"/>
          <a:chOff x="0" y="0"/>
          <a:chExt cx="0" cy="0"/>
        </a:xfrm>
      </p:grpSpPr>
      <p:sp>
        <p:nvSpPr>
          <p:cNvPr id="101" name="Google Shape;101;g10520fda86b_3_357"/>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n blanco 6">
  <p:cSld name="TITLE_AND_BODY_7">
    <p:spTree>
      <p:nvGrpSpPr>
        <p:cNvPr id="1" name="Shape 102"/>
        <p:cNvGrpSpPr/>
        <p:nvPr/>
      </p:nvGrpSpPr>
      <p:grpSpPr>
        <a:xfrm>
          <a:off x="0" y="0"/>
          <a:ext cx="0" cy="0"/>
          <a:chOff x="0" y="0"/>
          <a:chExt cx="0" cy="0"/>
        </a:xfrm>
      </p:grpSpPr>
      <p:sp>
        <p:nvSpPr>
          <p:cNvPr id="103" name="Google Shape;103;g10520fda86b_3_359"/>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 blanco 7">
  <p:cSld name="TITLE_AND_BODY_8">
    <p:spTree>
      <p:nvGrpSpPr>
        <p:cNvPr id="1" name="Shape 104"/>
        <p:cNvGrpSpPr/>
        <p:nvPr/>
      </p:nvGrpSpPr>
      <p:grpSpPr>
        <a:xfrm>
          <a:off x="0" y="0"/>
          <a:ext cx="0" cy="0"/>
          <a:chOff x="0" y="0"/>
          <a:chExt cx="0" cy="0"/>
        </a:xfrm>
      </p:grpSpPr>
      <p:sp>
        <p:nvSpPr>
          <p:cNvPr id="105" name="Google Shape;105;g10520fda86b_3_361"/>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 blanco 8">
  <p:cSld name="TITLE_AND_BODY_9">
    <p:spTree>
      <p:nvGrpSpPr>
        <p:cNvPr id="1" name="Shape 106"/>
        <p:cNvGrpSpPr/>
        <p:nvPr/>
      </p:nvGrpSpPr>
      <p:grpSpPr>
        <a:xfrm>
          <a:off x="0" y="0"/>
          <a:ext cx="0" cy="0"/>
          <a:chOff x="0" y="0"/>
          <a:chExt cx="0" cy="0"/>
        </a:xfrm>
      </p:grpSpPr>
      <p:sp>
        <p:nvSpPr>
          <p:cNvPr id="107" name="Google Shape;107;g10520fda86b_3_363"/>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bg>
      <p:bgPr>
        <a:blipFill>
          <a:blip r:embed="rId2">
            <a:alphaModFix/>
          </a:blip>
          <a:stretch>
            <a:fillRect/>
          </a:stretch>
        </a:blipFill>
        <a:effectLst/>
      </p:bgPr>
    </p:bg>
    <p:spTree>
      <p:nvGrpSpPr>
        <p:cNvPr id="1" name="Shape 1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9">
  <p:cSld name="TITLE_AND_BODY_10">
    <p:spTree>
      <p:nvGrpSpPr>
        <p:cNvPr id="1" name="Shape 108"/>
        <p:cNvGrpSpPr/>
        <p:nvPr/>
      </p:nvGrpSpPr>
      <p:grpSpPr>
        <a:xfrm>
          <a:off x="0" y="0"/>
          <a:ext cx="0" cy="0"/>
          <a:chOff x="0" y="0"/>
          <a:chExt cx="0" cy="0"/>
        </a:xfrm>
      </p:grpSpPr>
      <p:sp>
        <p:nvSpPr>
          <p:cNvPr id="109" name="Google Shape;109;g10520fda86b_3_365"/>
          <p:cNvSpPr txBox="1">
            <a:spLocks noGrp="1"/>
          </p:cNvSpPr>
          <p:nvPr>
            <p:ph type="sldNum" idx="12"/>
          </p:nvPr>
        </p:nvSpPr>
        <p:spPr>
          <a:xfrm>
            <a:off x="11252744" y="6411849"/>
            <a:ext cx="336900" cy="254100"/>
          </a:xfrm>
          <a:prstGeom prst="rect">
            <a:avLst/>
          </a:prstGeom>
          <a:noFill/>
          <a:ln>
            <a:noFill/>
          </a:ln>
        </p:spPr>
        <p:txBody>
          <a:bodyPr spcFirstLastPara="1" wrap="square" lIns="55425" tIns="55425" rIns="55425" bIns="55425" anchor="ctr" anchorCtr="0">
            <a:noAutofit/>
          </a:bodyPr>
          <a:lstStyle>
            <a:lvl1pPr marL="0" marR="0" lvl="0"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500"/>
              <a:buFont typeface="Calibri"/>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AR"/>
              <a:t>‹Nº›</a:t>
            </a:fld>
            <a:endParaRPr sz="110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1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Hoja en blanco">
  <p:cSld name="1_Hoja en blanco">
    <p:spTree>
      <p:nvGrpSpPr>
        <p:cNvPr id="1" name="Shape 111"/>
        <p:cNvGrpSpPr/>
        <p:nvPr/>
      </p:nvGrpSpPr>
      <p:grpSpPr>
        <a:xfrm>
          <a:off x="0" y="0"/>
          <a:ext cx="0" cy="0"/>
          <a:chOff x="0" y="0"/>
          <a:chExt cx="0" cy="0"/>
        </a:xfrm>
      </p:grpSpPr>
      <p:sp>
        <p:nvSpPr>
          <p:cNvPr id="112" name="Google Shape;112;g10520fda86b_3_368"/>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apositiva de título 1 2">
  <p:cSld name="Diapositiva de título_3">
    <p:bg>
      <p:bgPr>
        <a:solidFill>
          <a:srgbClr val="F6FDFF"/>
        </a:solidFill>
        <a:effectLst/>
      </p:bgPr>
    </p:bg>
    <p:spTree>
      <p:nvGrpSpPr>
        <p:cNvPr id="1" name="Shape 113"/>
        <p:cNvGrpSpPr/>
        <p:nvPr/>
      </p:nvGrpSpPr>
      <p:grpSpPr>
        <a:xfrm>
          <a:off x="0" y="0"/>
          <a:ext cx="0" cy="0"/>
          <a:chOff x="0" y="0"/>
          <a:chExt cx="0" cy="0"/>
        </a:xfrm>
      </p:grpSpPr>
      <p:sp>
        <p:nvSpPr>
          <p:cNvPr id="114" name="Google Shape;114;g10520fda86b_3_370"/>
          <p:cNvSpPr txBox="1">
            <a:spLocks noGrp="1"/>
          </p:cNvSpPr>
          <p:nvPr>
            <p:ph type="title"/>
          </p:nvPr>
        </p:nvSpPr>
        <p:spPr>
          <a:xfrm>
            <a:off x="1524000" y="1122363"/>
            <a:ext cx="9144000" cy="2387700"/>
          </a:xfrm>
          <a:prstGeom prst="rect">
            <a:avLst/>
          </a:prstGeom>
          <a:noFill/>
          <a:ln>
            <a:noFill/>
          </a:ln>
        </p:spPr>
        <p:txBody>
          <a:bodyPr spcFirstLastPara="1" wrap="square" lIns="45700" tIns="45700" rIns="45700" bIns="45700" anchor="b" anchorCtr="0">
            <a:noAutofit/>
          </a:bodyPr>
          <a:lstStyle>
            <a:lvl1pPr marR="0" lvl="0" algn="ctr" rtl="0">
              <a:lnSpc>
                <a:spcPct val="90000"/>
              </a:lnSpc>
              <a:spcBef>
                <a:spcPts val="0"/>
              </a:spcBef>
              <a:spcAft>
                <a:spcPts val="0"/>
              </a:spcAft>
              <a:buClr>
                <a:srgbClr val="000000"/>
              </a:buClr>
              <a:buSzPts val="5900"/>
              <a:buFont typeface="Calibri"/>
              <a:buNone/>
              <a:defRPr sz="59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5" name="Google Shape;115;g10520fda86b_3_370"/>
          <p:cNvSpPr txBox="1">
            <a:spLocks noGrp="1"/>
          </p:cNvSpPr>
          <p:nvPr>
            <p:ph type="body" idx="1"/>
          </p:nvPr>
        </p:nvSpPr>
        <p:spPr>
          <a:xfrm>
            <a:off x="1524000" y="3602037"/>
            <a:ext cx="9144000" cy="1655700"/>
          </a:xfrm>
          <a:prstGeom prst="rect">
            <a:avLst/>
          </a:prstGeom>
          <a:noFill/>
          <a:ln>
            <a:noFill/>
          </a:ln>
        </p:spPr>
        <p:txBody>
          <a:bodyPr spcFirstLastPara="1" wrap="square" lIns="45700" tIns="45700" rIns="45700" bIns="45700" anchor="t" anchorCtr="0">
            <a:noAutofit/>
          </a:bodyPr>
          <a:lstStyle>
            <a:lvl1pPr marL="457200" marR="0" lvl="0" indent="-228600" algn="ctr" rtl="0">
              <a:lnSpc>
                <a:spcPct val="90000"/>
              </a:lnSpc>
              <a:spcBef>
                <a:spcPts val="900"/>
              </a:spcBef>
              <a:spcAft>
                <a:spcPts val="0"/>
              </a:spcAft>
              <a:buClr>
                <a:srgbClr val="000000"/>
              </a:buClr>
              <a:buSzPts val="2400"/>
              <a:buFont typeface="Calibri"/>
              <a:buNone/>
              <a:defRPr sz="19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900"/>
              </a:spcBef>
              <a:spcAft>
                <a:spcPts val="0"/>
              </a:spcAft>
              <a:buClr>
                <a:srgbClr val="000000"/>
              </a:buClr>
              <a:buSzPts val="2400"/>
              <a:buFont typeface="Calibri"/>
              <a:buNone/>
              <a:defRPr sz="1900" b="0" i="0" u="none" strike="noStrike" cap="none">
                <a:solidFill>
                  <a:srgbClr val="000000"/>
                </a:solidFill>
                <a:latin typeface="Calibri"/>
                <a:ea typeface="Calibri"/>
                <a:cs typeface="Calibri"/>
                <a:sym typeface="Calibri"/>
              </a:defRPr>
            </a:lvl2pPr>
            <a:lvl3pPr marL="1371600" marR="0" lvl="2" indent="-228600" algn="ctr" rtl="0">
              <a:lnSpc>
                <a:spcPct val="90000"/>
              </a:lnSpc>
              <a:spcBef>
                <a:spcPts val="900"/>
              </a:spcBef>
              <a:spcAft>
                <a:spcPts val="0"/>
              </a:spcAft>
              <a:buClr>
                <a:srgbClr val="000000"/>
              </a:buClr>
              <a:buSzPts val="2400"/>
              <a:buFont typeface="Calibri"/>
              <a:buNone/>
              <a:defRPr sz="1900" b="0" i="0" u="none" strike="noStrike" cap="none">
                <a:solidFill>
                  <a:srgbClr val="000000"/>
                </a:solidFill>
                <a:latin typeface="Calibri"/>
                <a:ea typeface="Calibri"/>
                <a:cs typeface="Calibri"/>
                <a:sym typeface="Calibri"/>
              </a:defRPr>
            </a:lvl3pPr>
            <a:lvl4pPr marL="1828800" marR="0" lvl="3" indent="-228600" algn="ctr" rtl="0">
              <a:lnSpc>
                <a:spcPct val="90000"/>
              </a:lnSpc>
              <a:spcBef>
                <a:spcPts val="900"/>
              </a:spcBef>
              <a:spcAft>
                <a:spcPts val="0"/>
              </a:spcAft>
              <a:buClr>
                <a:srgbClr val="000000"/>
              </a:buClr>
              <a:buSzPts val="2400"/>
              <a:buFont typeface="Calibri"/>
              <a:buNone/>
              <a:defRPr sz="1900" b="0" i="0" u="none" strike="noStrike" cap="none">
                <a:solidFill>
                  <a:srgbClr val="000000"/>
                </a:solidFill>
                <a:latin typeface="Calibri"/>
                <a:ea typeface="Calibri"/>
                <a:cs typeface="Calibri"/>
                <a:sym typeface="Calibri"/>
              </a:defRPr>
            </a:lvl4pPr>
            <a:lvl5pPr marL="2286000" marR="0" lvl="4" indent="-228600" algn="ctr" rtl="0">
              <a:lnSpc>
                <a:spcPct val="90000"/>
              </a:lnSpc>
              <a:spcBef>
                <a:spcPts val="900"/>
              </a:spcBef>
              <a:spcAft>
                <a:spcPts val="0"/>
              </a:spcAft>
              <a:buClr>
                <a:srgbClr val="000000"/>
              </a:buClr>
              <a:buSzPts val="2400"/>
              <a:buFont typeface="Calibri"/>
              <a:buNone/>
              <a:defRPr sz="1900" b="0" i="0" u="none" strike="noStrike" cap="none">
                <a:solidFill>
                  <a:srgbClr val="000000"/>
                </a:solidFill>
                <a:latin typeface="Calibri"/>
                <a:ea typeface="Calibri"/>
                <a:cs typeface="Calibri"/>
                <a:sym typeface="Calibri"/>
              </a:defRPr>
            </a:lvl5pPr>
            <a:lvl6pPr marL="2743200" marR="0" lvl="5" indent="-381000" algn="l" rtl="0">
              <a:lnSpc>
                <a:spcPct val="115000"/>
              </a:lnSpc>
              <a:spcBef>
                <a:spcPts val="0"/>
              </a:spcBef>
              <a:spcAft>
                <a:spcPts val="0"/>
              </a:spcAft>
              <a:buClr>
                <a:srgbClr val="000000"/>
              </a:buClr>
              <a:buSzPts val="2400"/>
              <a:buFont typeface="Arial"/>
              <a:buChar char="•"/>
              <a:defRPr sz="1900" b="0" i="0" u="none" strike="noStrike" cap="none">
                <a:solidFill>
                  <a:srgbClr val="000000"/>
                </a:solidFill>
                <a:latin typeface="Arial"/>
                <a:ea typeface="Arial"/>
                <a:cs typeface="Arial"/>
                <a:sym typeface="Arial"/>
              </a:defRPr>
            </a:lvl6pPr>
            <a:lvl7pPr marL="3200400" marR="0" lvl="6" indent="-381000" algn="l" rtl="0">
              <a:lnSpc>
                <a:spcPct val="115000"/>
              </a:lnSpc>
              <a:spcBef>
                <a:spcPts val="0"/>
              </a:spcBef>
              <a:spcAft>
                <a:spcPts val="0"/>
              </a:spcAft>
              <a:buClr>
                <a:srgbClr val="000000"/>
              </a:buClr>
              <a:buSzPts val="2400"/>
              <a:buFont typeface="Arial"/>
              <a:buChar char="•"/>
              <a:defRPr sz="1900" b="0" i="0" u="none" strike="noStrike" cap="none">
                <a:solidFill>
                  <a:srgbClr val="000000"/>
                </a:solidFill>
                <a:latin typeface="Arial"/>
                <a:ea typeface="Arial"/>
                <a:cs typeface="Arial"/>
                <a:sym typeface="Arial"/>
              </a:defRPr>
            </a:lvl7pPr>
            <a:lvl8pPr marL="3657600" marR="0" lvl="7" indent="-381000" algn="l" rtl="0">
              <a:lnSpc>
                <a:spcPct val="115000"/>
              </a:lnSpc>
              <a:spcBef>
                <a:spcPts val="0"/>
              </a:spcBef>
              <a:spcAft>
                <a:spcPts val="0"/>
              </a:spcAft>
              <a:buClr>
                <a:srgbClr val="000000"/>
              </a:buClr>
              <a:buSzPts val="2400"/>
              <a:buFont typeface="Arial"/>
              <a:buChar char="•"/>
              <a:defRPr sz="1900" b="0" i="0" u="none" strike="noStrike" cap="none">
                <a:solidFill>
                  <a:srgbClr val="000000"/>
                </a:solidFill>
                <a:latin typeface="Arial"/>
                <a:ea typeface="Arial"/>
                <a:cs typeface="Arial"/>
                <a:sym typeface="Arial"/>
              </a:defRPr>
            </a:lvl8pPr>
            <a:lvl9pPr marL="4114800" marR="0" lvl="8" indent="-381000" algn="l" rtl="0">
              <a:lnSpc>
                <a:spcPct val="115000"/>
              </a:lnSpc>
              <a:spcBef>
                <a:spcPts val="0"/>
              </a:spcBef>
              <a:spcAft>
                <a:spcPts val="0"/>
              </a:spcAft>
              <a:buClr>
                <a:srgbClr val="000000"/>
              </a:buClr>
              <a:buSzPts val="24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116" name="Google Shape;116;g10520fda86b_3_370"/>
          <p:cNvSpPr txBox="1">
            <a:spLocks noGrp="1"/>
          </p:cNvSpPr>
          <p:nvPr>
            <p:ph type="sldNum" idx="12"/>
          </p:nvPr>
        </p:nvSpPr>
        <p:spPr>
          <a:xfrm>
            <a:off x="11090943" y="6416876"/>
            <a:ext cx="262800" cy="2439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erior Rosa">
  <p:cSld name="1_Interior 1_1">
    <p:spTree>
      <p:nvGrpSpPr>
        <p:cNvPr id="1" name="Shape 1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g10520fda86b_3_278"/>
          <p:cNvSpPr txBox="1">
            <a:spLocks noGrp="1"/>
          </p:cNvSpPr>
          <p:nvPr>
            <p:ph type="body" idx="1"/>
          </p:nvPr>
        </p:nvSpPr>
        <p:spPr>
          <a:xfrm>
            <a:off x="609600" y="1600200"/>
            <a:ext cx="10972800" cy="4525500"/>
          </a:xfrm>
          <a:prstGeom prst="rect">
            <a:avLst/>
          </a:prstGeom>
          <a:noFill/>
          <a:ln w="9525" cap="flat" cmpd="sng">
            <a:solidFill>
              <a:schemeClr val="accent1">
                <a:alpha val="40000"/>
              </a:schemeClr>
            </a:solidFill>
            <a:prstDash val="solid"/>
            <a:round/>
            <a:headEnd type="none" w="sm" len="sm"/>
            <a:tailEnd type="none" w="sm" len="sm"/>
          </a:ln>
        </p:spPr>
        <p:txBody>
          <a:bodyPr spcFirstLastPara="1" wrap="square" lIns="121900" tIns="60925" rIns="121900" bIns="60925" anchor="t" anchorCtr="0">
            <a:noAutofit/>
          </a:bodyPr>
          <a:lstStyle>
            <a:lvl1pPr marL="457200" marR="0" lvl="0" indent="-228600" algn="l" rtl="0">
              <a:lnSpc>
                <a:spcPct val="100000"/>
              </a:lnSpc>
              <a:spcBef>
                <a:spcPts val="900"/>
              </a:spcBef>
              <a:spcAft>
                <a:spcPts val="0"/>
              </a:spcAft>
              <a:buClr>
                <a:schemeClr val="dk1"/>
              </a:buClr>
              <a:buSzPts val="4300"/>
              <a:buFont typeface="Arial"/>
              <a:buNone/>
              <a:defRPr sz="1900" b="0" i="0" u="none" strike="noStrike" cap="none">
                <a:solidFill>
                  <a:srgbClr val="000000"/>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3pPr>
            <a:lvl4pPr marL="1828800" marR="0" lvl="3"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4pPr>
            <a:lvl5pPr marL="2286000" marR="0" lvl="4"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1" type="obj">
  <p:cSld name="OBJECT">
    <p:spTree>
      <p:nvGrpSpPr>
        <p:cNvPr id="1" name="Shape 23"/>
        <p:cNvGrpSpPr/>
        <p:nvPr/>
      </p:nvGrpSpPr>
      <p:grpSpPr>
        <a:xfrm>
          <a:off x="0" y="0"/>
          <a:ext cx="0" cy="0"/>
          <a:chOff x="0" y="0"/>
          <a:chExt cx="0" cy="0"/>
        </a:xfrm>
      </p:grpSpPr>
      <p:sp>
        <p:nvSpPr>
          <p:cNvPr id="24" name="Google Shape;24;g10520fda86b_3_280"/>
          <p:cNvSpPr txBox="1">
            <a:spLocks noGrp="1"/>
          </p:cNvSpPr>
          <p:nvPr>
            <p:ph type="title"/>
          </p:nvPr>
        </p:nvSpPr>
        <p:spPr>
          <a:xfrm>
            <a:off x="609600" y="275167"/>
            <a:ext cx="10972800" cy="11433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5" name="Google Shape;25;g10520fda86b_3_280"/>
          <p:cNvSpPr txBox="1">
            <a:spLocks noGrp="1"/>
          </p:cNvSpPr>
          <p:nvPr>
            <p:ph type="body" idx="1"/>
          </p:nvPr>
        </p:nvSpPr>
        <p:spPr>
          <a:xfrm>
            <a:off x="609600" y="1600200"/>
            <a:ext cx="10972800" cy="4525500"/>
          </a:xfrm>
          <a:prstGeom prst="rect">
            <a:avLst/>
          </a:prstGeom>
          <a:noFill/>
          <a:ln>
            <a:noFill/>
          </a:ln>
        </p:spPr>
        <p:txBody>
          <a:bodyPr spcFirstLastPara="1" wrap="square" lIns="121900" tIns="60925" rIns="121900" bIns="60925" anchor="t" anchorCtr="0">
            <a:noAutofit/>
          </a:bodyPr>
          <a:lstStyle>
            <a:lvl1pPr marL="457200" marR="0" lvl="0"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1pPr>
            <a:lvl2pPr marL="914400" marR="0" lvl="1"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2pPr>
            <a:lvl3pPr marL="1371600" marR="0" lvl="2"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3pPr>
            <a:lvl4pPr marL="1828800" marR="0" lvl="3"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4pPr>
            <a:lvl5pPr marL="2286000" marR="0" lvl="4"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26" name="Google Shape;26;g10520fda86b_3_280"/>
          <p:cNvSpPr txBox="1">
            <a:spLocks noGrp="1"/>
          </p:cNvSpPr>
          <p:nvPr>
            <p:ph type="dt" idx="10"/>
          </p:nvPr>
        </p:nvSpPr>
        <p:spPr>
          <a:xfrm>
            <a:off x="609600" y="6356349"/>
            <a:ext cx="2844900" cy="3660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7" name="Google Shape;27;g10520fda86b_3_280"/>
          <p:cNvSpPr txBox="1">
            <a:spLocks noGrp="1"/>
          </p:cNvSpPr>
          <p:nvPr>
            <p:ph type="ftr" idx="11"/>
          </p:nvPr>
        </p:nvSpPr>
        <p:spPr>
          <a:xfrm>
            <a:off x="4165600" y="6356349"/>
            <a:ext cx="3860700" cy="3660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8" name="Google Shape;28;g10520fda86b_3_280"/>
          <p:cNvSpPr txBox="1">
            <a:spLocks noGrp="1"/>
          </p:cNvSpPr>
          <p:nvPr>
            <p:ph type="sldNum" idx="12"/>
          </p:nvPr>
        </p:nvSpPr>
        <p:spPr>
          <a:xfrm>
            <a:off x="8737600" y="6356349"/>
            <a:ext cx="2844900" cy="3660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600"/>
              <a:buFont typeface="Calibri"/>
              <a:buNone/>
              <a:defRPr sz="16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3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g10520fda86b_3_28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9pPr>
          </a:lstStyle>
          <a:p>
            <a:endParaRPr/>
          </a:p>
        </p:txBody>
      </p:sp>
      <p:sp>
        <p:nvSpPr>
          <p:cNvPr id="33" name="Google Shape;33;g10520fda86b_3_28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34" name="Google Shape;34;g10520fda86b_3_28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pic>
        <p:nvPicPr>
          <p:cNvPr id="10" name="Google Shape;10;g10520fda86b_3_266"/>
          <p:cNvPicPr preferRelativeResize="0"/>
          <p:nvPr/>
        </p:nvPicPr>
        <p:blipFill rotWithShape="1">
          <a:blip r:embed="rId36">
            <a:alphaModFix/>
          </a:blip>
          <a:srcRect/>
          <a:stretch/>
        </p:blipFill>
        <p:spPr>
          <a:xfrm>
            <a:off x="10698101" y="6419838"/>
            <a:ext cx="1300378" cy="359535"/>
          </a:xfrm>
          <a:prstGeom prst="rect">
            <a:avLst/>
          </a:prstGeom>
          <a:noFill/>
          <a:ln>
            <a:noFill/>
          </a:ln>
        </p:spPr>
      </p:pic>
      <p:pic>
        <p:nvPicPr>
          <p:cNvPr id="11" name="Google Shape;11;g10520fda86b_3_266"/>
          <p:cNvPicPr preferRelativeResize="0"/>
          <p:nvPr/>
        </p:nvPicPr>
        <p:blipFill rotWithShape="1">
          <a:blip r:embed="rId37">
            <a:alphaModFix/>
          </a:blip>
          <a:srcRect/>
          <a:stretch/>
        </p:blipFill>
        <p:spPr>
          <a:xfrm>
            <a:off x="199733" y="6399417"/>
            <a:ext cx="796565" cy="400369"/>
          </a:xfrm>
          <a:prstGeom prst="rect">
            <a:avLst/>
          </a:prstGeom>
          <a:noFill/>
          <a:ln>
            <a:noFill/>
          </a:ln>
        </p:spPr>
      </p:pic>
      <p:cxnSp>
        <p:nvCxnSpPr>
          <p:cNvPr id="12" name="Google Shape;12;g10520fda86b_3_266"/>
          <p:cNvCxnSpPr/>
          <p:nvPr/>
        </p:nvCxnSpPr>
        <p:spPr>
          <a:xfrm>
            <a:off x="210000" y="6354483"/>
            <a:ext cx="11772000" cy="0"/>
          </a:xfrm>
          <a:prstGeom prst="straightConnector1">
            <a:avLst/>
          </a:prstGeom>
          <a:noFill/>
          <a:ln w="9525" cap="flat" cmpd="sng">
            <a:solidFill>
              <a:srgbClr val="D9D9D9"/>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oogle.com/search?client=firefox-b-d&amp;q=ciudad+3d" TargetMode="External"/><Relationship Id="rId4" Type="http://schemas.openxmlformats.org/officeDocument/2006/relationships/hyperlink" Target="https://www.buenosaires.gob.ar/portal-autenticida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5a645ae23d_0_405"/>
          <p:cNvSpPr/>
          <p:nvPr/>
        </p:nvSpPr>
        <p:spPr>
          <a:xfrm>
            <a:off x="0" y="0"/>
            <a:ext cx="12192000" cy="6365700"/>
          </a:xfrm>
          <a:prstGeom prst="rect">
            <a:avLst/>
          </a:prstGeom>
          <a:solidFill>
            <a:srgbClr val="434343"/>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198" name="Google Shape;198;g15a645ae23d_0_405"/>
          <p:cNvSpPr txBox="1"/>
          <p:nvPr/>
        </p:nvSpPr>
        <p:spPr>
          <a:xfrm>
            <a:off x="1980900" y="1982900"/>
            <a:ext cx="8545500" cy="2024100"/>
          </a:xfrm>
          <a:prstGeom prst="rect">
            <a:avLst/>
          </a:prstGeom>
          <a:solidFill>
            <a:srgbClr val="FDD306"/>
          </a:solidFill>
          <a:ln>
            <a:noFill/>
          </a:ln>
        </p:spPr>
        <p:txBody>
          <a:bodyPr spcFirstLastPara="1" wrap="square" lIns="121900" tIns="121900" rIns="121900" bIns="121900" anchor="ctr" anchorCtr="0">
            <a:noAutofit/>
          </a:bodyPr>
          <a:lstStyle/>
          <a:p>
            <a:pPr marL="0" marR="0" lvl="0" indent="0" algn="ctr" rtl="0">
              <a:lnSpc>
                <a:spcPct val="80000"/>
              </a:lnSpc>
              <a:spcBef>
                <a:spcPts val="0"/>
              </a:spcBef>
              <a:spcAft>
                <a:spcPts val="0"/>
              </a:spcAft>
              <a:buClr>
                <a:schemeClr val="dk1"/>
              </a:buClr>
              <a:buSzPts val="1500"/>
              <a:buFont typeface="Arial"/>
              <a:buNone/>
            </a:pPr>
            <a:r>
              <a:rPr lang="es-AR" sz="6500" b="1" i="0" u="none" strike="noStrike" cap="none">
                <a:solidFill>
                  <a:srgbClr val="666666"/>
                </a:solidFill>
                <a:latin typeface="Montserrat"/>
                <a:ea typeface="Montserrat"/>
                <a:cs typeface="Montserrat"/>
                <a:sym typeface="Montserrat"/>
              </a:rPr>
              <a:t>LEY DE CATASTRO</a:t>
            </a:r>
            <a:endParaRPr sz="6500" b="1" i="0" u="none" strike="noStrike" cap="none">
              <a:solidFill>
                <a:srgbClr val="666666"/>
              </a:solidFill>
              <a:latin typeface="Montserrat"/>
              <a:ea typeface="Montserrat"/>
              <a:cs typeface="Montserrat"/>
              <a:sym typeface="Montserrat"/>
            </a:endParaRPr>
          </a:p>
          <a:p>
            <a:pPr marL="0" marR="0" lvl="0" indent="0" algn="ctr" rtl="0">
              <a:lnSpc>
                <a:spcPct val="80000"/>
              </a:lnSpc>
              <a:spcBef>
                <a:spcPts val="0"/>
              </a:spcBef>
              <a:spcAft>
                <a:spcPts val="0"/>
              </a:spcAft>
              <a:buClr>
                <a:schemeClr val="dk1"/>
              </a:buClr>
              <a:buSzPts val="1500"/>
              <a:buFont typeface="Arial"/>
              <a:buNone/>
            </a:pPr>
            <a:r>
              <a:rPr lang="es-AR" sz="5500" b="0" i="0" u="none" strike="noStrike" cap="none">
                <a:solidFill>
                  <a:srgbClr val="666666"/>
                </a:solidFill>
                <a:latin typeface="Montserrat Medium"/>
                <a:ea typeface="Montserrat Medium"/>
                <a:cs typeface="Montserrat Medium"/>
                <a:sym typeface="Montserrat Medium"/>
              </a:rPr>
              <a:t>LEY 6437</a:t>
            </a:r>
            <a:endParaRPr sz="5500" b="0" i="0" u="none" strike="noStrike" cap="none">
              <a:solidFill>
                <a:srgbClr val="666666"/>
              </a:solidFill>
              <a:latin typeface="Montserrat Medium"/>
              <a:ea typeface="Montserrat Medium"/>
              <a:cs typeface="Montserrat Medium"/>
              <a:sym typeface="Montserrat Medium"/>
            </a:endParaRPr>
          </a:p>
        </p:txBody>
      </p:sp>
      <p:sp>
        <p:nvSpPr>
          <p:cNvPr id="199" name="Google Shape;199;g15a645ae23d_0_405"/>
          <p:cNvSpPr txBox="1"/>
          <p:nvPr/>
        </p:nvSpPr>
        <p:spPr>
          <a:xfrm>
            <a:off x="2358199" y="4084950"/>
            <a:ext cx="7438943" cy="2412928"/>
          </a:xfrm>
          <a:prstGeom prst="rect">
            <a:avLst/>
          </a:prstGeom>
          <a:noFill/>
          <a:ln>
            <a:noFill/>
          </a:ln>
        </p:spPr>
        <p:txBody>
          <a:bodyPr spcFirstLastPara="1" wrap="square" lIns="121900" tIns="121900" rIns="121900" bIns="121900" anchor="t" anchorCtr="0">
            <a:spAutoFit/>
          </a:bodyPr>
          <a:lstStyle/>
          <a:p>
            <a:pPr marL="0" marR="0" lvl="0" indent="0" algn="ctr" rtl="0">
              <a:lnSpc>
                <a:spcPct val="80000"/>
              </a:lnSpc>
              <a:spcBef>
                <a:spcPts val="0"/>
              </a:spcBef>
              <a:spcAft>
                <a:spcPts val="0"/>
              </a:spcAft>
              <a:buClr>
                <a:srgbClr val="000000"/>
              </a:buClr>
              <a:buSzPts val="3300"/>
              <a:buFont typeface="Arial"/>
              <a:buNone/>
            </a:pPr>
            <a:r>
              <a:rPr lang="es-AR" sz="2200" b="0" i="0" u="none" strike="noStrike" cap="none" dirty="0">
                <a:solidFill>
                  <a:srgbClr val="FFFFFF"/>
                </a:solidFill>
                <a:latin typeface="Montserrat Medium"/>
                <a:ea typeface="Montserrat Medium"/>
                <a:cs typeface="Montserrat Medium"/>
                <a:sym typeface="Montserrat Medium"/>
              </a:rPr>
              <a:t>CONSTITUCION DEL ESTADO PARCELARIO</a:t>
            </a:r>
            <a:endParaRPr sz="2200" b="0" i="0" u="none" strike="noStrike" cap="none" dirty="0">
              <a:solidFill>
                <a:srgbClr val="FFFFFF"/>
              </a:solidFill>
              <a:latin typeface="Montserrat Medium"/>
              <a:ea typeface="Montserrat Medium"/>
              <a:cs typeface="Montserrat Medium"/>
              <a:sym typeface="Montserrat Medium"/>
            </a:endParaRPr>
          </a:p>
          <a:p>
            <a:pPr marL="0" marR="0" lvl="0" indent="0" algn="ctr" rtl="0">
              <a:lnSpc>
                <a:spcPct val="80000"/>
              </a:lnSpc>
              <a:spcBef>
                <a:spcPts val="0"/>
              </a:spcBef>
              <a:spcAft>
                <a:spcPts val="0"/>
              </a:spcAft>
              <a:buClr>
                <a:srgbClr val="000000"/>
              </a:buClr>
              <a:buSzPts val="3300"/>
              <a:buFont typeface="Arial"/>
              <a:buNone/>
            </a:pPr>
            <a:endParaRPr sz="2200" b="0" i="0" u="none" strike="noStrike" cap="none" dirty="0">
              <a:solidFill>
                <a:srgbClr val="FFFFFF"/>
              </a:solidFill>
              <a:latin typeface="Montserrat Medium"/>
              <a:ea typeface="Montserrat Medium"/>
              <a:cs typeface="Montserrat Medium"/>
              <a:sym typeface="Montserrat Medium"/>
            </a:endParaRPr>
          </a:p>
          <a:p>
            <a:pPr marL="0" marR="0" lvl="0" indent="0" algn="ctr" rtl="0">
              <a:lnSpc>
                <a:spcPct val="80000"/>
              </a:lnSpc>
              <a:spcBef>
                <a:spcPts val="0"/>
              </a:spcBef>
              <a:spcAft>
                <a:spcPts val="0"/>
              </a:spcAft>
              <a:buClr>
                <a:srgbClr val="000000"/>
              </a:buClr>
              <a:buSzPts val="3300"/>
              <a:buFont typeface="Arial"/>
              <a:buNone/>
            </a:pPr>
            <a:r>
              <a:rPr lang="es-AR" sz="3300" b="0" i="0" u="none" strike="noStrike" cap="none" dirty="0">
                <a:solidFill>
                  <a:srgbClr val="FFFFFF"/>
                </a:solidFill>
                <a:latin typeface="Montserrat Medium"/>
                <a:ea typeface="Montserrat Medium"/>
                <a:cs typeface="Montserrat Medium"/>
                <a:sym typeface="Montserrat Medium"/>
              </a:rPr>
              <a:t>TALLER N° 1</a:t>
            </a:r>
            <a:endParaRPr dirty="0"/>
          </a:p>
          <a:p>
            <a:pPr marL="0" marR="0" lvl="0" indent="0" algn="ctr" rtl="0">
              <a:lnSpc>
                <a:spcPct val="80000"/>
              </a:lnSpc>
              <a:spcBef>
                <a:spcPts val="0"/>
              </a:spcBef>
              <a:spcAft>
                <a:spcPts val="0"/>
              </a:spcAft>
              <a:buClr>
                <a:srgbClr val="000000"/>
              </a:buClr>
              <a:buSzPts val="3300"/>
              <a:buFont typeface="Arial"/>
              <a:buNone/>
            </a:pPr>
            <a:endParaRPr sz="3300" b="0" i="0" u="none" strike="noStrike" cap="none" dirty="0">
              <a:solidFill>
                <a:srgbClr val="FFFFFF"/>
              </a:solidFill>
              <a:latin typeface="Montserrat Medium"/>
              <a:ea typeface="Montserrat Medium"/>
              <a:cs typeface="Montserrat Medium"/>
              <a:sym typeface="Montserrat Medium"/>
            </a:endParaRPr>
          </a:p>
          <a:p>
            <a:pPr marL="0" marR="0" lvl="0" indent="0" algn="ctr" rtl="0">
              <a:lnSpc>
                <a:spcPct val="80000"/>
              </a:lnSpc>
              <a:spcBef>
                <a:spcPts val="0"/>
              </a:spcBef>
              <a:spcAft>
                <a:spcPts val="0"/>
              </a:spcAft>
              <a:buClr>
                <a:srgbClr val="000000"/>
              </a:buClr>
              <a:buSzPts val="3300"/>
              <a:buFont typeface="Arial"/>
              <a:buNone/>
            </a:pPr>
            <a:r>
              <a:rPr lang="es-AR" sz="3300" b="0" i="0" u="none" strike="noStrike" cap="none" dirty="0">
                <a:solidFill>
                  <a:srgbClr val="FFFFFF"/>
                </a:solidFill>
                <a:latin typeface="Montserrat Medium"/>
                <a:ea typeface="Montserrat Medium"/>
                <a:cs typeface="Montserrat Medium"/>
                <a:sym typeface="Montserrat Medium"/>
              </a:rPr>
              <a:t>- </a:t>
            </a:r>
            <a:r>
              <a:rPr lang="es-AR" sz="3300" b="0" i="0" u="none" strike="noStrike" cap="none" dirty="0" smtClean="0">
                <a:solidFill>
                  <a:srgbClr val="FFFFFF"/>
                </a:solidFill>
                <a:latin typeface="Montserrat Medium"/>
                <a:ea typeface="Montserrat Medium"/>
                <a:cs typeface="Montserrat Medium"/>
                <a:sym typeface="Montserrat Medium"/>
              </a:rPr>
              <a:t>23/24/30 </a:t>
            </a:r>
            <a:r>
              <a:rPr lang="es-AR" sz="3300" b="0" i="0" u="none" strike="noStrike" cap="none" dirty="0">
                <a:solidFill>
                  <a:srgbClr val="FFFFFF"/>
                </a:solidFill>
                <a:latin typeface="Montserrat Medium"/>
                <a:ea typeface="Montserrat Medium"/>
                <a:cs typeface="Montserrat Medium"/>
                <a:sym typeface="Montserrat Medium"/>
              </a:rPr>
              <a:t>. 11 . </a:t>
            </a:r>
            <a:r>
              <a:rPr lang="es-AR" sz="3300" b="0" i="0" u="none" strike="noStrike" cap="none" dirty="0" smtClean="0">
                <a:solidFill>
                  <a:srgbClr val="FFFFFF"/>
                </a:solidFill>
                <a:latin typeface="Montserrat Medium"/>
                <a:ea typeface="Montserrat Medium"/>
                <a:cs typeface="Montserrat Medium"/>
                <a:sym typeface="Montserrat Medium"/>
              </a:rPr>
              <a:t>2022 y 07 . 12 . 2022 -</a:t>
            </a:r>
            <a:endParaRPr sz="3300" b="0" i="0" u="none" strike="noStrike" cap="none" dirty="0">
              <a:solidFill>
                <a:srgbClr val="FFFFFF"/>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19449a8844b_0_35"/>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DOMINIO</a:t>
            </a:r>
            <a:endParaRPr sz="2700" b="1"/>
          </a:p>
        </p:txBody>
      </p:sp>
      <p:pic>
        <p:nvPicPr>
          <p:cNvPr id="747" name="Google Shape;747;g19449a8844b_0_35"/>
          <p:cNvPicPr preferRelativeResize="0"/>
          <p:nvPr/>
        </p:nvPicPr>
        <p:blipFill>
          <a:blip r:embed="rId3">
            <a:alphaModFix/>
          </a:blip>
          <a:stretch>
            <a:fillRect/>
          </a:stretch>
        </p:blipFill>
        <p:spPr>
          <a:xfrm>
            <a:off x="246525" y="733417"/>
            <a:ext cx="3718391" cy="5196333"/>
          </a:xfrm>
          <a:prstGeom prst="rect">
            <a:avLst/>
          </a:prstGeom>
          <a:noFill/>
          <a:ln>
            <a:noFill/>
          </a:ln>
        </p:spPr>
      </p:pic>
      <p:pic>
        <p:nvPicPr>
          <p:cNvPr id="748" name="Google Shape;748;g19449a8844b_0_35"/>
          <p:cNvPicPr preferRelativeResize="0"/>
          <p:nvPr/>
        </p:nvPicPr>
        <p:blipFill>
          <a:blip r:embed="rId4">
            <a:alphaModFix/>
          </a:blip>
          <a:stretch>
            <a:fillRect/>
          </a:stretch>
        </p:blipFill>
        <p:spPr>
          <a:xfrm>
            <a:off x="2835116" y="2391492"/>
            <a:ext cx="3819525" cy="5362575"/>
          </a:xfrm>
          <a:prstGeom prst="rect">
            <a:avLst/>
          </a:prstGeom>
          <a:noFill/>
          <a:ln>
            <a:noFill/>
          </a:ln>
        </p:spPr>
      </p:pic>
      <p:pic>
        <p:nvPicPr>
          <p:cNvPr id="749" name="Google Shape;749;g19449a8844b_0_35"/>
          <p:cNvPicPr preferRelativeResize="0"/>
          <p:nvPr/>
        </p:nvPicPr>
        <p:blipFill>
          <a:blip r:embed="rId5">
            <a:alphaModFix/>
          </a:blip>
          <a:stretch>
            <a:fillRect/>
          </a:stretch>
        </p:blipFill>
        <p:spPr>
          <a:xfrm>
            <a:off x="5183716" y="156492"/>
            <a:ext cx="5232558" cy="3040835"/>
          </a:xfrm>
          <a:prstGeom prst="rect">
            <a:avLst/>
          </a:prstGeom>
          <a:noFill/>
          <a:ln>
            <a:noFill/>
          </a:ln>
        </p:spPr>
      </p:pic>
      <p:pic>
        <p:nvPicPr>
          <p:cNvPr id="750" name="Google Shape;750;g19449a8844b_0_35"/>
          <p:cNvPicPr preferRelativeResize="0"/>
          <p:nvPr/>
        </p:nvPicPr>
        <p:blipFill>
          <a:blip r:embed="rId6">
            <a:alphaModFix/>
          </a:blip>
          <a:stretch>
            <a:fillRect/>
          </a:stretch>
        </p:blipFill>
        <p:spPr>
          <a:xfrm>
            <a:off x="5810066" y="1208827"/>
            <a:ext cx="5232559" cy="3030134"/>
          </a:xfrm>
          <a:prstGeom prst="rect">
            <a:avLst/>
          </a:prstGeom>
          <a:noFill/>
          <a:ln>
            <a:noFill/>
          </a:ln>
        </p:spPr>
      </p:pic>
      <p:pic>
        <p:nvPicPr>
          <p:cNvPr id="751" name="Google Shape;751;g19449a8844b_0_35"/>
          <p:cNvPicPr preferRelativeResize="0"/>
          <p:nvPr/>
        </p:nvPicPr>
        <p:blipFill>
          <a:blip r:embed="rId7">
            <a:alphaModFix/>
          </a:blip>
          <a:stretch>
            <a:fillRect/>
          </a:stretch>
        </p:blipFill>
        <p:spPr>
          <a:xfrm>
            <a:off x="6195880" y="2743667"/>
            <a:ext cx="5232550" cy="3009633"/>
          </a:xfrm>
          <a:prstGeom prst="rect">
            <a:avLst/>
          </a:prstGeom>
          <a:noFill/>
          <a:ln>
            <a:noFill/>
          </a:ln>
        </p:spPr>
      </p:pic>
      <p:pic>
        <p:nvPicPr>
          <p:cNvPr id="752" name="Google Shape;752;g19449a8844b_0_35"/>
          <p:cNvPicPr preferRelativeResize="0"/>
          <p:nvPr/>
        </p:nvPicPr>
        <p:blipFill>
          <a:blip r:embed="rId8">
            <a:alphaModFix/>
          </a:blip>
          <a:stretch>
            <a:fillRect/>
          </a:stretch>
        </p:blipFill>
        <p:spPr>
          <a:xfrm>
            <a:off x="6831099" y="3725099"/>
            <a:ext cx="5232549" cy="297702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g19449a8844b_0_47"/>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DOMINIO</a:t>
            </a:r>
            <a:endParaRPr sz="2700" b="1"/>
          </a:p>
        </p:txBody>
      </p:sp>
      <p:pic>
        <p:nvPicPr>
          <p:cNvPr id="759" name="Google Shape;759;g19449a8844b_0_47"/>
          <p:cNvPicPr preferRelativeResize="0"/>
          <p:nvPr/>
        </p:nvPicPr>
        <p:blipFill>
          <a:blip r:embed="rId3">
            <a:alphaModFix/>
          </a:blip>
          <a:stretch>
            <a:fillRect/>
          </a:stretch>
        </p:blipFill>
        <p:spPr>
          <a:xfrm>
            <a:off x="246525" y="733417"/>
            <a:ext cx="3718391" cy="5196333"/>
          </a:xfrm>
          <a:prstGeom prst="rect">
            <a:avLst/>
          </a:prstGeom>
          <a:noFill/>
          <a:ln>
            <a:noFill/>
          </a:ln>
        </p:spPr>
      </p:pic>
      <p:pic>
        <p:nvPicPr>
          <p:cNvPr id="760" name="Google Shape;760;g19449a8844b_0_47"/>
          <p:cNvPicPr preferRelativeResize="0"/>
          <p:nvPr/>
        </p:nvPicPr>
        <p:blipFill>
          <a:blip r:embed="rId4">
            <a:alphaModFix/>
          </a:blip>
          <a:stretch>
            <a:fillRect/>
          </a:stretch>
        </p:blipFill>
        <p:spPr>
          <a:xfrm>
            <a:off x="2835116" y="2391492"/>
            <a:ext cx="3819525" cy="5362575"/>
          </a:xfrm>
          <a:prstGeom prst="rect">
            <a:avLst/>
          </a:prstGeom>
          <a:noFill/>
          <a:ln>
            <a:noFill/>
          </a:ln>
        </p:spPr>
      </p:pic>
      <p:pic>
        <p:nvPicPr>
          <p:cNvPr id="761" name="Google Shape;761;g19449a8844b_0_47"/>
          <p:cNvPicPr preferRelativeResize="0"/>
          <p:nvPr/>
        </p:nvPicPr>
        <p:blipFill>
          <a:blip r:embed="rId5">
            <a:alphaModFix/>
          </a:blip>
          <a:stretch>
            <a:fillRect/>
          </a:stretch>
        </p:blipFill>
        <p:spPr>
          <a:xfrm>
            <a:off x="5183716" y="156492"/>
            <a:ext cx="5232558" cy="3040835"/>
          </a:xfrm>
          <a:prstGeom prst="rect">
            <a:avLst/>
          </a:prstGeom>
          <a:noFill/>
          <a:ln>
            <a:noFill/>
          </a:ln>
        </p:spPr>
      </p:pic>
      <p:pic>
        <p:nvPicPr>
          <p:cNvPr id="762" name="Google Shape;762;g19449a8844b_0_47"/>
          <p:cNvPicPr preferRelativeResize="0"/>
          <p:nvPr/>
        </p:nvPicPr>
        <p:blipFill>
          <a:blip r:embed="rId6">
            <a:alphaModFix/>
          </a:blip>
          <a:stretch>
            <a:fillRect/>
          </a:stretch>
        </p:blipFill>
        <p:spPr>
          <a:xfrm>
            <a:off x="5810066" y="1208827"/>
            <a:ext cx="5232559" cy="3030134"/>
          </a:xfrm>
          <a:prstGeom prst="rect">
            <a:avLst/>
          </a:prstGeom>
          <a:noFill/>
          <a:ln>
            <a:noFill/>
          </a:ln>
        </p:spPr>
      </p:pic>
      <p:pic>
        <p:nvPicPr>
          <p:cNvPr id="763" name="Google Shape;763;g19449a8844b_0_47"/>
          <p:cNvPicPr preferRelativeResize="0"/>
          <p:nvPr/>
        </p:nvPicPr>
        <p:blipFill>
          <a:blip r:embed="rId7">
            <a:alphaModFix/>
          </a:blip>
          <a:stretch>
            <a:fillRect/>
          </a:stretch>
        </p:blipFill>
        <p:spPr>
          <a:xfrm>
            <a:off x="6195880" y="2743667"/>
            <a:ext cx="5232550" cy="3009633"/>
          </a:xfrm>
          <a:prstGeom prst="rect">
            <a:avLst/>
          </a:prstGeom>
          <a:noFill/>
          <a:ln>
            <a:noFill/>
          </a:ln>
        </p:spPr>
      </p:pic>
      <p:pic>
        <p:nvPicPr>
          <p:cNvPr id="764" name="Google Shape;764;g19449a8844b_0_47"/>
          <p:cNvPicPr preferRelativeResize="0"/>
          <p:nvPr/>
        </p:nvPicPr>
        <p:blipFill>
          <a:blip r:embed="rId8">
            <a:alphaModFix/>
          </a:blip>
          <a:stretch>
            <a:fillRect/>
          </a:stretch>
        </p:blipFill>
        <p:spPr>
          <a:xfrm>
            <a:off x="6831099" y="3725099"/>
            <a:ext cx="5232549" cy="2977026"/>
          </a:xfrm>
          <a:prstGeom prst="rect">
            <a:avLst/>
          </a:prstGeom>
          <a:noFill/>
          <a:ln>
            <a:noFill/>
          </a:ln>
        </p:spPr>
      </p:pic>
      <p:pic>
        <p:nvPicPr>
          <p:cNvPr id="765" name="Google Shape;765;g19449a8844b_0_47"/>
          <p:cNvPicPr preferRelativeResize="0"/>
          <p:nvPr/>
        </p:nvPicPr>
        <p:blipFill>
          <a:blip r:embed="rId9">
            <a:alphaModFix/>
          </a:blip>
          <a:stretch>
            <a:fillRect/>
          </a:stretch>
        </p:blipFill>
        <p:spPr>
          <a:xfrm>
            <a:off x="5031050" y="2643800"/>
            <a:ext cx="14314599" cy="1833900"/>
          </a:xfrm>
          <a:prstGeom prst="rect">
            <a:avLst/>
          </a:prstGeom>
          <a:noFill/>
          <a:ln w="19050" cap="flat" cmpd="sng">
            <a:solidFill>
              <a:schemeClr val="dk2"/>
            </a:solidFill>
            <a:prstDash val="solid"/>
            <a:round/>
            <a:headEnd type="none" w="sm" len="sm"/>
            <a:tailEnd type="none" w="sm" len="sm"/>
          </a:ln>
        </p:spPr>
      </p:pic>
      <p:cxnSp>
        <p:nvCxnSpPr>
          <p:cNvPr id="766" name="Google Shape;766;g19449a8844b_0_47"/>
          <p:cNvCxnSpPr/>
          <p:nvPr/>
        </p:nvCxnSpPr>
        <p:spPr>
          <a:xfrm flipH="1">
            <a:off x="8584350" y="4418875"/>
            <a:ext cx="905700" cy="2152800"/>
          </a:xfrm>
          <a:prstGeom prst="straightConnector1">
            <a:avLst/>
          </a:prstGeom>
          <a:noFill/>
          <a:ln w="28575" cap="flat" cmpd="sng">
            <a:solidFill>
              <a:srgbClr val="FF0000"/>
            </a:solidFill>
            <a:prstDash val="solid"/>
            <a:round/>
            <a:headEnd type="none" w="med" len="med"/>
            <a:tailEnd type="triangle" w="med" len="med"/>
          </a:ln>
        </p:spPr>
      </p:cxnSp>
      <p:pic>
        <p:nvPicPr>
          <p:cNvPr id="767" name="Google Shape;767;g19449a8844b_0_47"/>
          <p:cNvPicPr preferRelativeResize="0"/>
          <p:nvPr/>
        </p:nvPicPr>
        <p:blipFill>
          <a:blip r:embed="rId10">
            <a:alphaModFix/>
          </a:blip>
          <a:stretch>
            <a:fillRect/>
          </a:stretch>
        </p:blipFill>
        <p:spPr>
          <a:xfrm>
            <a:off x="1004463" y="2029962"/>
            <a:ext cx="7480859" cy="1833900"/>
          </a:xfrm>
          <a:prstGeom prst="rect">
            <a:avLst/>
          </a:prstGeom>
          <a:noFill/>
          <a:ln w="19050" cap="flat" cmpd="sng">
            <a:solidFill>
              <a:schemeClr val="dk2"/>
            </a:solidFill>
            <a:prstDash val="solid"/>
            <a:round/>
            <a:headEnd type="none" w="sm" len="sm"/>
            <a:tailEnd type="none" w="sm" len="sm"/>
          </a:ln>
        </p:spPr>
      </p:pic>
      <p:cxnSp>
        <p:nvCxnSpPr>
          <p:cNvPr id="768" name="Google Shape;768;g19449a8844b_0_47"/>
          <p:cNvCxnSpPr/>
          <p:nvPr/>
        </p:nvCxnSpPr>
        <p:spPr>
          <a:xfrm rot="10800000">
            <a:off x="3890700" y="3337925"/>
            <a:ext cx="1058700" cy="1576200"/>
          </a:xfrm>
          <a:prstGeom prst="straightConnector1">
            <a:avLst/>
          </a:prstGeom>
          <a:noFill/>
          <a:ln w="28575" cap="flat" cmpd="sng">
            <a:solidFill>
              <a:srgbClr val="FF0000"/>
            </a:solidFill>
            <a:prstDash val="solid"/>
            <a:round/>
            <a:headEnd type="none" w="med" len="med"/>
            <a:tailEnd type="triangle" w="med" len="med"/>
          </a:ln>
        </p:spPr>
      </p:cxnSp>
      <p:pic>
        <p:nvPicPr>
          <p:cNvPr id="769" name="Google Shape;769;g19449a8844b_0_47"/>
          <p:cNvPicPr preferRelativeResize="0"/>
          <p:nvPr/>
        </p:nvPicPr>
        <p:blipFill>
          <a:blip r:embed="rId11">
            <a:alphaModFix/>
          </a:blip>
          <a:stretch>
            <a:fillRect/>
          </a:stretch>
        </p:blipFill>
        <p:spPr>
          <a:xfrm>
            <a:off x="4497675" y="493725"/>
            <a:ext cx="3314700" cy="857250"/>
          </a:xfrm>
          <a:prstGeom prst="rect">
            <a:avLst/>
          </a:prstGeom>
          <a:noFill/>
          <a:ln>
            <a:noFill/>
          </a:ln>
        </p:spPr>
      </p:pic>
      <p:cxnSp>
        <p:nvCxnSpPr>
          <p:cNvPr id="770" name="Google Shape;770;g19449a8844b_0_47"/>
          <p:cNvCxnSpPr>
            <a:endCxn id="769" idx="1"/>
          </p:cNvCxnSpPr>
          <p:nvPr/>
        </p:nvCxnSpPr>
        <p:spPr>
          <a:xfrm rot="10800000" flipH="1">
            <a:off x="3525975" y="922350"/>
            <a:ext cx="971700" cy="1215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19449a8844b_0_148"/>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lvl="0">
              <a:buNone/>
            </a:pPr>
            <a:r>
              <a:rPr lang="es-AR" sz="2700" b="1" dirty="0" smtClean="0"/>
              <a:t>Verificar veracidad y validez de </a:t>
            </a:r>
            <a:r>
              <a:rPr lang="es-AR" sz="2700" b="1" dirty="0"/>
              <a:t>un Tramite: </a:t>
            </a:r>
            <a:r>
              <a:rPr lang="es-AR" sz="2700" b="1" dirty="0" smtClean="0"/>
              <a:t/>
            </a:r>
            <a:br>
              <a:rPr lang="es-AR" sz="2700" b="1" dirty="0" smtClean="0"/>
            </a:br>
            <a:r>
              <a:rPr lang="es-AR" sz="1400" b="1" dirty="0" smtClean="0"/>
              <a:t>https</a:t>
            </a:r>
            <a:r>
              <a:rPr lang="es-AR" sz="1400" b="1" dirty="0"/>
              <a:t>://informes.dnrpi.jus.gob.ar/sipel/SolicitudDeinforme/ObtencionDeTramite </a:t>
            </a:r>
            <a:endParaRPr sz="1400" b="1" dirty="0"/>
          </a:p>
        </p:txBody>
      </p:sp>
      <p:pic>
        <p:nvPicPr>
          <p:cNvPr id="2" name="Imagen 1"/>
          <p:cNvPicPr>
            <a:picLocks noChangeAspect="1"/>
          </p:cNvPicPr>
          <p:nvPr/>
        </p:nvPicPr>
        <p:blipFill>
          <a:blip r:embed="rId3"/>
          <a:stretch>
            <a:fillRect/>
          </a:stretch>
        </p:blipFill>
        <p:spPr>
          <a:xfrm>
            <a:off x="2148888" y="839275"/>
            <a:ext cx="7172093" cy="55634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19449a8844b_0_148"/>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OTROS INSUMOS DEL TRÁMITE</a:t>
            </a:r>
            <a:endParaRPr sz="2700" b="1"/>
          </a:p>
        </p:txBody>
      </p:sp>
      <p:sp>
        <p:nvSpPr>
          <p:cNvPr id="777" name="Google Shape;777;g19449a8844b_0_148"/>
          <p:cNvSpPr txBox="1"/>
          <p:nvPr/>
        </p:nvSpPr>
        <p:spPr>
          <a:xfrm>
            <a:off x="402525" y="827150"/>
            <a:ext cx="41166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AR"/>
              <a:t>Hasta que lo proporcione Ciudad 3D lo tienen disponible en una mail a la matricula de enero 2022</a:t>
            </a:r>
            <a:endParaRPr/>
          </a:p>
        </p:txBody>
      </p:sp>
      <p:grpSp>
        <p:nvGrpSpPr>
          <p:cNvPr id="778" name="Google Shape;778;g19449a8844b_0_148"/>
          <p:cNvGrpSpPr/>
          <p:nvPr/>
        </p:nvGrpSpPr>
        <p:grpSpPr>
          <a:xfrm>
            <a:off x="4738200" y="1424600"/>
            <a:ext cx="6110775" cy="4172050"/>
            <a:chOff x="4738200" y="1424600"/>
            <a:chExt cx="6110775" cy="4172050"/>
          </a:xfrm>
        </p:grpSpPr>
        <p:pic>
          <p:nvPicPr>
            <p:cNvPr id="779" name="Google Shape;779;g19449a8844b_0_148"/>
            <p:cNvPicPr preferRelativeResize="0"/>
            <p:nvPr/>
          </p:nvPicPr>
          <p:blipFill>
            <a:blip r:embed="rId3">
              <a:alphaModFix/>
            </a:blip>
            <a:stretch>
              <a:fillRect/>
            </a:stretch>
          </p:blipFill>
          <p:spPr>
            <a:xfrm>
              <a:off x="4738200" y="1748600"/>
              <a:ext cx="4352050" cy="1918525"/>
            </a:xfrm>
            <a:prstGeom prst="rect">
              <a:avLst/>
            </a:prstGeom>
            <a:noFill/>
            <a:ln w="9525" cap="flat" cmpd="sng">
              <a:solidFill>
                <a:schemeClr val="dk1"/>
              </a:solidFill>
              <a:prstDash val="solid"/>
              <a:round/>
              <a:headEnd type="none" w="sm" len="sm"/>
              <a:tailEnd type="none" w="sm" len="sm"/>
            </a:ln>
          </p:spPr>
        </p:pic>
        <p:sp>
          <p:nvSpPr>
            <p:cNvPr id="780" name="Google Shape;780;g19449a8844b_0_148"/>
            <p:cNvSpPr txBox="1"/>
            <p:nvPr/>
          </p:nvSpPr>
          <p:spPr>
            <a:xfrm>
              <a:off x="7776800" y="1424600"/>
              <a:ext cx="1379100" cy="400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AR"/>
                <a:t>Autoliquidador</a:t>
              </a:r>
              <a:endParaRPr/>
            </a:p>
          </p:txBody>
        </p:sp>
        <p:sp>
          <p:nvSpPr>
            <p:cNvPr id="781" name="Google Shape;781;g19449a8844b_0_148"/>
            <p:cNvSpPr txBox="1"/>
            <p:nvPr/>
          </p:nvSpPr>
          <p:spPr>
            <a:xfrm>
              <a:off x="6298025" y="3510625"/>
              <a:ext cx="4548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AR"/>
                <a:t>Consejo</a:t>
              </a:r>
              <a:endParaRPr/>
            </a:p>
          </p:txBody>
        </p:sp>
        <p:grpSp>
          <p:nvGrpSpPr>
            <p:cNvPr id="782" name="Google Shape;782;g19449a8844b_0_148"/>
            <p:cNvGrpSpPr/>
            <p:nvPr/>
          </p:nvGrpSpPr>
          <p:grpSpPr>
            <a:xfrm>
              <a:off x="6298022" y="3590925"/>
              <a:ext cx="4550953" cy="2005725"/>
              <a:chOff x="6298022" y="3590925"/>
              <a:chExt cx="4550953" cy="2005725"/>
            </a:xfrm>
          </p:grpSpPr>
          <p:grpSp>
            <p:nvGrpSpPr>
              <p:cNvPr id="783" name="Google Shape;783;g19449a8844b_0_148"/>
              <p:cNvGrpSpPr/>
              <p:nvPr/>
            </p:nvGrpSpPr>
            <p:grpSpPr>
              <a:xfrm>
                <a:off x="6298022" y="3903675"/>
                <a:ext cx="4547953" cy="1692975"/>
                <a:chOff x="6298022" y="3979875"/>
                <a:chExt cx="4547953" cy="1692975"/>
              </a:xfrm>
            </p:grpSpPr>
            <p:pic>
              <p:nvPicPr>
                <p:cNvPr id="784" name="Google Shape;784;g19449a8844b_0_148"/>
                <p:cNvPicPr preferRelativeResize="0"/>
                <p:nvPr/>
              </p:nvPicPr>
              <p:blipFill>
                <a:blip r:embed="rId4">
                  <a:alphaModFix/>
                </a:blip>
                <a:stretch>
                  <a:fillRect/>
                </a:stretch>
              </p:blipFill>
              <p:spPr>
                <a:xfrm>
                  <a:off x="6298022" y="3979875"/>
                  <a:ext cx="4547953" cy="1692975"/>
                </a:xfrm>
                <a:prstGeom prst="rect">
                  <a:avLst/>
                </a:prstGeom>
                <a:noFill/>
                <a:ln w="9525" cap="flat" cmpd="sng">
                  <a:solidFill>
                    <a:schemeClr val="dk1"/>
                  </a:solidFill>
                  <a:prstDash val="solid"/>
                  <a:round/>
                  <a:headEnd type="none" w="sm" len="sm"/>
                  <a:tailEnd type="none" w="sm" len="sm"/>
                </a:ln>
              </p:spPr>
            </p:pic>
            <p:sp>
              <p:nvSpPr>
                <p:cNvPr id="785" name="Google Shape;785;g19449a8844b_0_148"/>
                <p:cNvSpPr/>
                <p:nvPr/>
              </p:nvSpPr>
              <p:spPr>
                <a:xfrm>
                  <a:off x="10538225" y="4593425"/>
                  <a:ext cx="252300" cy="11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g19449a8844b_0_148"/>
              <p:cNvSpPr/>
              <p:nvPr/>
            </p:nvSpPr>
            <p:spPr>
              <a:xfrm>
                <a:off x="9896475" y="3590925"/>
                <a:ext cx="952500" cy="295275"/>
              </a:xfrm>
              <a:prstGeom prst="flowChartPunchedCar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g19449a8844b_0_148"/>
            <p:cNvSpPr/>
            <p:nvPr/>
          </p:nvSpPr>
          <p:spPr>
            <a:xfrm>
              <a:off x="7784300" y="1445425"/>
              <a:ext cx="1295400" cy="304800"/>
            </a:xfrm>
            <a:prstGeom prst="flowChartPunchedCar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g19449a8844b_0_148"/>
          <p:cNvGrpSpPr/>
          <p:nvPr/>
        </p:nvGrpSpPr>
        <p:grpSpPr>
          <a:xfrm>
            <a:off x="402425" y="1483525"/>
            <a:ext cx="4116700" cy="4189316"/>
            <a:chOff x="402425" y="1483525"/>
            <a:chExt cx="4116700" cy="4189316"/>
          </a:xfrm>
        </p:grpSpPr>
        <p:pic>
          <p:nvPicPr>
            <p:cNvPr id="789" name="Google Shape;789;g19449a8844b_0_148"/>
            <p:cNvPicPr preferRelativeResize="0"/>
            <p:nvPr/>
          </p:nvPicPr>
          <p:blipFill>
            <a:blip r:embed="rId5">
              <a:alphaModFix/>
            </a:blip>
            <a:stretch>
              <a:fillRect/>
            </a:stretch>
          </p:blipFill>
          <p:spPr>
            <a:xfrm>
              <a:off x="402425" y="1748590"/>
              <a:ext cx="4116700" cy="3924250"/>
            </a:xfrm>
            <a:prstGeom prst="rect">
              <a:avLst/>
            </a:prstGeom>
            <a:noFill/>
            <a:ln>
              <a:noFill/>
            </a:ln>
          </p:spPr>
        </p:pic>
        <p:sp>
          <p:nvSpPr>
            <p:cNvPr id="790" name="Google Shape;790;g19449a8844b_0_148"/>
            <p:cNvSpPr/>
            <p:nvPr/>
          </p:nvSpPr>
          <p:spPr>
            <a:xfrm>
              <a:off x="3369475" y="1483525"/>
              <a:ext cx="1143000" cy="285750"/>
            </a:xfrm>
            <a:prstGeom prst="flowChartPunchedCard">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8633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19e23a57fcd_0_12"/>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TRÁMITE</a:t>
            </a:r>
            <a:r>
              <a:rPr lang="es-AR" sz="2400" b="1" i="0" u="none" strike="noStrike" cap="none">
                <a:solidFill>
                  <a:srgbClr val="666666"/>
                </a:solidFill>
                <a:latin typeface="Montserrat"/>
                <a:ea typeface="Montserrat"/>
                <a:cs typeface="Montserrat"/>
                <a:sym typeface="Montserrat"/>
              </a:rPr>
              <a:t> </a:t>
            </a:r>
            <a:endParaRPr sz="2400" b="1" i="0" u="none" strike="noStrike" cap="none">
              <a:solidFill>
                <a:srgbClr val="666666"/>
              </a:solidFill>
              <a:latin typeface="Montserrat"/>
              <a:ea typeface="Montserrat"/>
              <a:cs typeface="Montserrat"/>
              <a:sym typeface="Montserrat"/>
            </a:endParaRPr>
          </a:p>
        </p:txBody>
      </p:sp>
      <p:sp>
        <p:nvSpPr>
          <p:cNvPr id="797" name="Google Shape;797;g19e23a57fcd_0_12"/>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798" name="Google Shape;798;g19e23a57fcd_0_12"/>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799" name="Google Shape;799;g19e23a57fcd_0_12"/>
          <p:cNvSpPr txBox="1"/>
          <p:nvPr/>
        </p:nvSpPr>
        <p:spPr>
          <a:xfrm>
            <a:off x="431100" y="1567550"/>
            <a:ext cx="1858500" cy="554100"/>
          </a:xfrm>
          <a:prstGeom prst="rect">
            <a:avLst/>
          </a:prstGeom>
          <a:solidFill>
            <a:srgbClr val="666666"/>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CARATULACIÓN</a:t>
            </a:r>
            <a:endParaRPr sz="1400" b="1" i="0" u="none" strike="noStrike" cap="none">
              <a:solidFill>
                <a:srgbClr val="FFCC00"/>
              </a:solidFill>
              <a:latin typeface="Montserrat"/>
              <a:ea typeface="Montserrat"/>
              <a:cs typeface="Montserrat"/>
              <a:sym typeface="Montserrat"/>
            </a:endParaRPr>
          </a:p>
        </p:txBody>
      </p:sp>
      <p:cxnSp>
        <p:nvCxnSpPr>
          <p:cNvPr id="800" name="Google Shape;800;g19e23a57fcd_0_12"/>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801" name="Google Shape;801;g19e23a57fcd_0_12"/>
          <p:cNvSpPr txBox="1"/>
          <p:nvPr/>
        </p:nvSpPr>
        <p:spPr>
          <a:xfrm>
            <a:off x="2565440" y="1567538"/>
            <a:ext cx="19206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7FFB3"/>
                </a:solidFill>
                <a:latin typeface="Montserrat"/>
                <a:ea typeface="Montserrat"/>
                <a:cs typeface="Montserrat"/>
                <a:sym typeface="Montserrat"/>
              </a:rPr>
              <a:t>ENVÍO ANTECEDENTES</a:t>
            </a:r>
            <a:endParaRPr sz="1400" b="1" i="0" u="none" strike="noStrike" cap="none">
              <a:solidFill>
                <a:srgbClr val="F7FFB3"/>
              </a:solidFill>
              <a:latin typeface="Montserrat"/>
              <a:ea typeface="Montserrat"/>
              <a:cs typeface="Montserrat"/>
              <a:sym typeface="Montserrat"/>
            </a:endParaRPr>
          </a:p>
        </p:txBody>
      </p:sp>
      <p:cxnSp>
        <p:nvCxnSpPr>
          <p:cNvPr id="802" name="Google Shape;802;g19e23a57fcd_0_12"/>
          <p:cNvCxnSpPr/>
          <p:nvPr/>
        </p:nvCxnSpPr>
        <p:spPr>
          <a:xfrm>
            <a:off x="431100" y="2965345"/>
            <a:ext cx="11329800" cy="0"/>
          </a:xfrm>
          <a:prstGeom prst="straightConnector1">
            <a:avLst/>
          </a:prstGeom>
          <a:noFill/>
          <a:ln w="38100" cap="flat" cmpd="sng">
            <a:solidFill>
              <a:schemeClr val="dk2"/>
            </a:solidFill>
            <a:prstDash val="solid"/>
            <a:round/>
            <a:headEnd type="none" w="sm" len="sm"/>
            <a:tailEnd type="none" w="sm" len="sm"/>
          </a:ln>
        </p:spPr>
      </p:cxnSp>
      <p:cxnSp>
        <p:nvCxnSpPr>
          <p:cNvPr id="803" name="Google Shape;803;g19e23a57fcd_0_12"/>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804" name="Google Shape;804;g19e23a57fcd_0_12"/>
          <p:cNvSpPr txBox="1"/>
          <p:nvPr/>
        </p:nvSpPr>
        <p:spPr>
          <a:xfrm>
            <a:off x="4750717"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CARGA DOCUMENTACIÓN</a:t>
            </a:r>
            <a:endParaRPr sz="1400" b="1" i="0" u="none" strike="noStrike" cap="none">
              <a:solidFill>
                <a:srgbClr val="FFCC00"/>
              </a:solidFill>
              <a:latin typeface="Montserrat"/>
              <a:ea typeface="Montserrat"/>
              <a:cs typeface="Montserrat"/>
              <a:sym typeface="Montserrat"/>
            </a:endParaRPr>
          </a:p>
        </p:txBody>
      </p:sp>
      <p:cxnSp>
        <p:nvCxnSpPr>
          <p:cNvPr id="805" name="Google Shape;805;g19e23a57fcd_0_12"/>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806" name="Google Shape;806;g19e23a57fcd_0_12"/>
          <p:cNvSpPr txBox="1"/>
          <p:nvPr/>
        </p:nvSpPr>
        <p:spPr>
          <a:xfrm>
            <a:off x="7177400"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INFO</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A AGIP</a:t>
            </a:r>
            <a:endParaRPr b="1">
              <a:solidFill>
                <a:srgbClr val="F7FFB3"/>
              </a:solidFill>
              <a:latin typeface="Montserrat"/>
              <a:ea typeface="Montserrat"/>
              <a:cs typeface="Montserrat"/>
              <a:sym typeface="Montserrat"/>
            </a:endParaRPr>
          </a:p>
        </p:txBody>
      </p:sp>
      <p:cxnSp>
        <p:nvCxnSpPr>
          <p:cNvPr id="807" name="Google Shape;807;g19e23a57fcd_0_12"/>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808" name="Google Shape;808;g19e23a57fcd_0_12"/>
          <p:cNvSpPr txBox="1"/>
          <p:nvPr/>
        </p:nvSpPr>
        <p:spPr>
          <a:xfrm>
            <a:off x="9597475"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REGISTRO </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CEP</a:t>
            </a:r>
            <a:endParaRPr b="1">
              <a:solidFill>
                <a:srgbClr val="F7FFB3"/>
              </a:solidFill>
              <a:latin typeface="Montserrat"/>
              <a:ea typeface="Montserrat"/>
              <a:cs typeface="Montserrat"/>
              <a:sym typeface="Montserrat"/>
            </a:endParaRPr>
          </a:p>
        </p:txBody>
      </p:sp>
      <p:sp>
        <p:nvSpPr>
          <p:cNvPr id="809" name="Google Shape;809;g19e23a57fcd_0_12"/>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Informe dominio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Encomienda</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3 -</a:t>
            </a:r>
            <a:r>
              <a:rPr lang="es-AR" sz="1300" b="0" i="0" u="none" strike="noStrike" cap="none">
                <a:solidFill>
                  <a:srgbClr val="666666"/>
                </a:solidFill>
                <a:latin typeface="Montserrat"/>
                <a:ea typeface="Montserrat"/>
                <a:cs typeface="Montserrat"/>
                <a:sym typeface="Montserrat"/>
              </a:rPr>
              <a:t> Cert. Empadron.</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4 -</a:t>
            </a:r>
            <a:r>
              <a:rPr lang="es-AR" sz="1300" b="0" i="0" u="none" strike="noStrike" cap="none">
                <a:solidFill>
                  <a:srgbClr val="666666"/>
                </a:solidFill>
                <a:latin typeface="Montserrat"/>
                <a:ea typeface="Montserrat"/>
                <a:cs typeface="Montserrat"/>
                <a:sym typeface="Montserrat"/>
              </a:rPr>
              <a:t> Comp. Pago</a:t>
            </a:r>
            <a:endParaRPr sz="1300" b="0" i="0" u="none" strike="noStrike" cap="none">
              <a:solidFill>
                <a:srgbClr val="666666"/>
              </a:solidFill>
              <a:latin typeface="Montserrat"/>
              <a:ea typeface="Montserrat"/>
              <a:cs typeface="Montserrat"/>
              <a:sym typeface="Montserrat"/>
            </a:endParaRPr>
          </a:p>
        </p:txBody>
      </p:sp>
      <p:sp>
        <p:nvSpPr>
          <p:cNvPr id="810" name="Google Shape;810;g19e23a57fcd_0_12"/>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Ficha Parc.</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Plano índice</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Perímetro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Planos Mensura</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Planos de Obra</a:t>
            </a:r>
            <a:endParaRPr sz="1300" b="0" i="0" u="none" strike="noStrike" cap="none">
              <a:solidFill>
                <a:srgbClr val="F2F2F2"/>
              </a:solidFill>
              <a:latin typeface="Montserrat"/>
              <a:ea typeface="Montserrat"/>
              <a:cs typeface="Montserrat"/>
              <a:sym typeface="Montserrat"/>
            </a:endParaRPr>
          </a:p>
        </p:txBody>
      </p:sp>
      <p:sp>
        <p:nvSpPr>
          <p:cNvPr id="811" name="Google Shape;811;g19e23a57fcd_0_12"/>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a:t>
            </a:r>
            <a:r>
              <a:rPr lang="es-AR" sz="1300" b="1">
                <a:solidFill>
                  <a:srgbClr val="F2F2F2"/>
                </a:solidFill>
                <a:highlight>
                  <a:srgbClr val="FFCC00"/>
                </a:highlight>
                <a:latin typeface="Montserrat"/>
                <a:ea typeface="Montserrat"/>
                <a:cs typeface="Montserrat"/>
                <a:sym typeface="Montserrat"/>
              </a:rPr>
              <a:t> </a:t>
            </a:r>
            <a:r>
              <a:rPr lang="es-AR" sz="1300" b="1" i="0" u="none" strike="noStrike" cap="none">
                <a:solidFill>
                  <a:srgbClr val="F2F2F2"/>
                </a:solidFill>
                <a:highlight>
                  <a:srgbClr val="FFCC00"/>
                </a:highlight>
                <a:latin typeface="Montserrat"/>
                <a:ea typeface="Montserrat"/>
                <a:cs typeface="Montserrat"/>
                <a:sym typeface="Montserrat"/>
              </a:rPr>
              <a:t>-</a:t>
            </a:r>
            <a:r>
              <a:rPr lang="es-AR" sz="1300" b="0" i="0" u="none" strike="noStrike" cap="none">
                <a:solidFill>
                  <a:srgbClr val="F2F2F2"/>
                </a:solidFill>
                <a:latin typeface="Montserrat"/>
                <a:ea typeface="Montserrat"/>
                <a:cs typeface="Montserrat"/>
                <a:sym typeface="Montserrat"/>
              </a:rPr>
              <a:t> Croquis Parcela (.pdf) y foto fachada </a:t>
            </a:r>
            <a:r>
              <a:rPr lang="es-AR" sz="1300">
                <a:solidFill>
                  <a:srgbClr val="F2F2F2"/>
                </a:solidFill>
                <a:latin typeface="Montserrat"/>
                <a:ea typeface="Montserrat"/>
                <a:cs typeface="Montserrat"/>
                <a:sym typeface="Montserrat"/>
              </a:rPr>
              <a:t>(pdf)</a:t>
            </a:r>
            <a:r>
              <a:rPr lang="es-AR" sz="1300" b="0" i="0" u="none" strike="noStrike" cap="none">
                <a:solidFill>
                  <a:srgbClr val="F2F2F2"/>
                </a:solidFill>
                <a:latin typeface="Montserrat"/>
                <a:ea typeface="Montserrat"/>
                <a:cs typeface="Montserrat"/>
                <a:sym typeface="Montserrat"/>
              </a:rPr>
              <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Relevamiento (dxf)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Forms. de valuación (pdf)*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Form Resumen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Form Dominial (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6-</a:t>
            </a:r>
            <a:r>
              <a:rPr lang="es-AR" sz="1300" b="0" i="0" u="none" strike="noStrike" cap="none">
                <a:solidFill>
                  <a:srgbClr val="F2F2F2"/>
                </a:solidFill>
                <a:latin typeface="Montserrat"/>
                <a:ea typeface="Montserrat"/>
                <a:cs typeface="Montserrat"/>
                <a:sym typeface="Montserrat"/>
              </a:rPr>
              <a:t> Form Mensura (TAD)</a:t>
            </a:r>
            <a:endParaRPr sz="1300" b="0" i="0" u="none" strike="noStrike" cap="none">
              <a:solidFill>
                <a:srgbClr val="F2F2F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F2F2F2"/>
                </a:solidFill>
                <a:latin typeface="Montserrat"/>
                <a:ea typeface="Montserrat"/>
                <a:cs typeface="Montserrat"/>
                <a:sym typeface="Montserrat"/>
              </a:rPr>
              <a:t>*3 y 4 en caso de que haya construcciones no declaradas que excedan la tolerancia</a:t>
            </a:r>
            <a:endParaRPr sz="1100" b="0" i="1" u="none" strike="noStrike" cap="none">
              <a:solidFill>
                <a:srgbClr val="F2F2F2"/>
              </a:solidFill>
              <a:latin typeface="Montserrat"/>
              <a:ea typeface="Montserrat"/>
              <a:cs typeface="Montserrat"/>
              <a:sym typeface="Montserrat"/>
            </a:endParaRPr>
          </a:p>
        </p:txBody>
      </p:sp>
      <p:sp>
        <p:nvSpPr>
          <p:cNvPr id="812" name="Google Shape;812;g19e23a57fcd_0_12"/>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Si existen diferencias con lo empadronado</a:t>
            </a:r>
            <a:endParaRPr sz="1300" b="0" i="0" u="none" strike="noStrike" cap="none">
              <a:solidFill>
                <a:srgbClr val="F2F2F2"/>
              </a:solidFill>
              <a:latin typeface="Montserrat"/>
              <a:ea typeface="Montserrat"/>
              <a:cs typeface="Montserrat"/>
              <a:sym typeface="Montserrat"/>
            </a:endParaRPr>
          </a:p>
        </p:txBody>
      </p:sp>
      <p:sp>
        <p:nvSpPr>
          <p:cNvPr id="813" name="Google Shape;813;g19e23a57fcd_0_12"/>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Emisión y notificación del Certificado de estado Parcelario</a:t>
            </a:r>
            <a:endParaRPr sz="1300" b="0" i="0" u="none" strike="noStrike" cap="none">
              <a:solidFill>
                <a:srgbClr val="F2F2F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g19449a8844b_0_74"/>
          <p:cNvGrpSpPr/>
          <p:nvPr/>
        </p:nvGrpSpPr>
        <p:grpSpPr>
          <a:xfrm>
            <a:off x="5855506" y="2788357"/>
            <a:ext cx="2152656" cy="2166755"/>
            <a:chOff x="3588550" y="1883575"/>
            <a:chExt cx="3592550" cy="3448051"/>
          </a:xfrm>
        </p:grpSpPr>
        <p:pic>
          <p:nvPicPr>
            <p:cNvPr id="821" name="Google Shape;821;g19449a8844b_0_74"/>
            <p:cNvPicPr preferRelativeResize="0"/>
            <p:nvPr/>
          </p:nvPicPr>
          <p:blipFill rotWithShape="1">
            <a:blip r:embed="rId3">
              <a:alphaModFix/>
            </a:blip>
            <a:srcRect l="28725" t="2225" r="33253" b="4281"/>
            <a:stretch/>
          </p:blipFill>
          <p:spPr>
            <a:xfrm>
              <a:off x="3588550" y="1883575"/>
              <a:ext cx="2207731" cy="2867025"/>
            </a:xfrm>
            <a:prstGeom prst="rect">
              <a:avLst/>
            </a:prstGeom>
            <a:noFill/>
            <a:ln>
              <a:noFill/>
            </a:ln>
          </p:spPr>
        </p:pic>
        <p:pic>
          <p:nvPicPr>
            <p:cNvPr id="822" name="Google Shape;822;g19449a8844b_0_74"/>
            <p:cNvPicPr preferRelativeResize="0"/>
            <p:nvPr/>
          </p:nvPicPr>
          <p:blipFill rotWithShape="1">
            <a:blip r:embed="rId4">
              <a:alphaModFix/>
            </a:blip>
            <a:srcRect b="4242"/>
            <a:stretch/>
          </p:blipFill>
          <p:spPr>
            <a:xfrm>
              <a:off x="4921025" y="2574125"/>
              <a:ext cx="2260075" cy="2757500"/>
            </a:xfrm>
            <a:prstGeom prst="rect">
              <a:avLst/>
            </a:prstGeom>
            <a:noFill/>
            <a:ln>
              <a:noFill/>
            </a:ln>
          </p:spPr>
        </p:pic>
      </p:grpSp>
      <p:sp>
        <p:nvSpPr>
          <p:cNvPr id="823" name="Google Shape;823;g19449a8844b_0_74"/>
          <p:cNvSpPr txBox="1"/>
          <p:nvPr/>
        </p:nvSpPr>
        <p:spPr>
          <a:xfrm>
            <a:off x="218950" y="618500"/>
            <a:ext cx="73605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a:solidFill>
                  <a:srgbClr val="666666"/>
                </a:solidFill>
                <a:latin typeface="Montserrat"/>
                <a:ea typeface="Montserrat"/>
                <a:cs typeface="Montserrat"/>
                <a:sym typeface="Montserrat"/>
              </a:rPr>
              <a:t>con los 4 documentos y SMP se inicia el expediente</a:t>
            </a:r>
            <a:endParaRPr sz="2100" b="0" i="0" u="none" strike="noStrike" cap="none">
              <a:solidFill>
                <a:srgbClr val="000000"/>
              </a:solidFill>
              <a:latin typeface="Arial"/>
              <a:ea typeface="Arial"/>
              <a:cs typeface="Arial"/>
              <a:sym typeface="Arial"/>
            </a:endParaRPr>
          </a:p>
        </p:txBody>
      </p:sp>
      <p:sp>
        <p:nvSpPr>
          <p:cNvPr id="824" name="Google Shape;824;g19449a8844b_0_74"/>
          <p:cNvSpPr txBox="1"/>
          <p:nvPr/>
        </p:nvSpPr>
        <p:spPr>
          <a:xfrm>
            <a:off x="158875" y="164900"/>
            <a:ext cx="101448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INICIA TAD: </a:t>
            </a:r>
            <a:r>
              <a:rPr lang="es-AR" sz="1900" b="1">
                <a:solidFill>
                  <a:srgbClr val="666666"/>
                </a:solidFill>
                <a:latin typeface="Montserrat"/>
                <a:ea typeface="Montserrat"/>
                <a:cs typeface="Montserrat"/>
                <a:sym typeface="Montserrat"/>
              </a:rPr>
              <a:t>CONSTITUCION DE ESTADO PARCELARIO</a:t>
            </a:r>
            <a:endParaRPr sz="1900" b="1" i="0" u="none" strike="noStrike" cap="none">
              <a:solidFill>
                <a:srgbClr val="666666"/>
              </a:solidFill>
              <a:latin typeface="Montserrat"/>
              <a:ea typeface="Montserrat"/>
              <a:cs typeface="Montserrat"/>
              <a:sym typeface="Montserrat"/>
            </a:endParaRPr>
          </a:p>
        </p:txBody>
      </p:sp>
      <p:pic>
        <p:nvPicPr>
          <p:cNvPr id="825" name="Google Shape;825;g19449a8844b_0_74"/>
          <p:cNvPicPr preferRelativeResize="0"/>
          <p:nvPr/>
        </p:nvPicPr>
        <p:blipFill rotWithShape="1">
          <a:blip r:embed="rId5">
            <a:alphaModFix/>
          </a:blip>
          <a:srcRect l="24175" r="19574" b="41352"/>
          <a:stretch/>
        </p:blipFill>
        <p:spPr>
          <a:xfrm>
            <a:off x="514225" y="2387250"/>
            <a:ext cx="3036050" cy="1731100"/>
          </a:xfrm>
          <a:prstGeom prst="rect">
            <a:avLst/>
          </a:prstGeom>
          <a:noFill/>
          <a:ln>
            <a:noFill/>
          </a:ln>
        </p:spPr>
      </p:pic>
      <p:pic>
        <p:nvPicPr>
          <p:cNvPr id="826" name="Google Shape;826;g19449a8844b_0_74"/>
          <p:cNvPicPr preferRelativeResize="0"/>
          <p:nvPr/>
        </p:nvPicPr>
        <p:blipFill>
          <a:blip r:embed="rId6">
            <a:alphaModFix/>
          </a:blip>
          <a:stretch>
            <a:fillRect/>
          </a:stretch>
        </p:blipFill>
        <p:spPr>
          <a:xfrm>
            <a:off x="218950" y="1422548"/>
            <a:ext cx="5303301" cy="536839"/>
          </a:xfrm>
          <a:prstGeom prst="rect">
            <a:avLst/>
          </a:prstGeom>
          <a:noFill/>
          <a:ln>
            <a:noFill/>
          </a:ln>
          <a:effectLst>
            <a:outerShdw blurRad="50800" dist="38100" dir="2700000" algn="tl" rotWithShape="0">
              <a:prstClr val="black">
                <a:alpha val="40000"/>
              </a:prstClr>
            </a:outerShdw>
          </a:effectLst>
        </p:spPr>
      </p:pic>
      <p:sp>
        <p:nvSpPr>
          <p:cNvPr id="827" name="Google Shape;827;g19449a8844b_0_74"/>
          <p:cNvSpPr/>
          <p:nvPr/>
        </p:nvSpPr>
        <p:spPr>
          <a:xfrm rot="-5242985">
            <a:off x="-221073" y="-997157"/>
            <a:ext cx="3916084" cy="3916084"/>
          </a:xfrm>
          <a:custGeom>
            <a:avLst/>
            <a:gdLst/>
            <a:ahLst/>
            <a:cxnLst/>
            <a:rect l="l" t="t" r="r" b="b"/>
            <a:pathLst>
              <a:path w="120000" h="120000" extrusionOk="0">
                <a:moveTo>
                  <a:pt x="31804" y="108198"/>
                </a:moveTo>
                <a:lnTo>
                  <a:pt x="31804" y="108198"/>
                </a:lnTo>
                <a:cubicBezTo>
                  <a:pt x="27040" y="105410"/>
                  <a:pt x="22715" y="101932"/>
                  <a:pt x="18970" y="97875"/>
                </a:cubicBezTo>
                <a:lnTo>
                  <a:pt x="15592" y="100255"/>
                </a:lnTo>
                <a:lnTo>
                  <a:pt x="16901" y="90360"/>
                </a:lnTo>
                <a:lnTo>
                  <a:pt x="27498" y="91868"/>
                </a:lnTo>
                <a:lnTo>
                  <a:pt x="24123" y="94246"/>
                </a:lnTo>
                <a:cubicBezTo>
                  <a:pt x="27317" y="97592"/>
                  <a:pt x="30963" y="100475"/>
                  <a:pt x="34956" y="102810"/>
                </a:cubicBezTo>
                <a:close/>
              </a:path>
            </a:pathLst>
          </a:custGeom>
          <a:solidFill>
            <a:srgbClr val="D5A6BD"/>
          </a:solidFill>
          <a:ln w="25400" cap="flat" cmpd="sng">
            <a:solidFill>
              <a:srgbClr val="D5A6BD"/>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g19449a8844b_0_74"/>
          <p:cNvGrpSpPr/>
          <p:nvPr/>
        </p:nvGrpSpPr>
        <p:grpSpPr>
          <a:xfrm>
            <a:off x="3303400" y="2126376"/>
            <a:ext cx="8731750" cy="4091711"/>
            <a:chOff x="3151000" y="2126376"/>
            <a:chExt cx="8731750" cy="4091711"/>
          </a:xfrm>
        </p:grpSpPr>
        <p:sp>
          <p:nvSpPr>
            <p:cNvPr id="829" name="Google Shape;829;g19449a8844b_0_74"/>
            <p:cNvSpPr txBox="1"/>
            <p:nvPr/>
          </p:nvSpPr>
          <p:spPr>
            <a:xfrm>
              <a:off x="3151000" y="4320275"/>
              <a:ext cx="19314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Informe dominio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Encomienda</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a:t>
              </a:r>
              <a:r>
                <a:rPr lang="es-AR" sz="1300" b="0" i="0" u="none" strike="noStrike" cap="none">
                  <a:solidFill>
                    <a:srgbClr val="666666"/>
                  </a:solidFill>
                  <a:latin typeface="Montserrat"/>
                  <a:ea typeface="Montserrat"/>
                  <a:cs typeface="Montserrat"/>
                  <a:sym typeface="Montserrat"/>
                </a:rPr>
                <a:t> Cert. Empadron.</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4-</a:t>
              </a:r>
              <a:r>
                <a:rPr lang="es-AR" sz="1300" b="0" i="0" u="none" strike="noStrike" cap="none">
                  <a:solidFill>
                    <a:srgbClr val="666666"/>
                  </a:solidFill>
                  <a:latin typeface="Montserrat"/>
                  <a:ea typeface="Montserrat"/>
                  <a:cs typeface="Montserrat"/>
                  <a:sym typeface="Montserrat"/>
                </a:rPr>
                <a:t> Comp. Pago</a:t>
              </a:r>
              <a:endParaRPr sz="1300" b="0" i="0" u="none" strike="noStrike" cap="none">
                <a:solidFill>
                  <a:srgbClr val="666666"/>
                </a:solidFill>
                <a:latin typeface="Montserrat"/>
                <a:ea typeface="Montserrat"/>
                <a:cs typeface="Montserrat"/>
                <a:sym typeface="Montserrat"/>
              </a:endParaRPr>
            </a:p>
          </p:txBody>
        </p:sp>
        <p:sp>
          <p:nvSpPr>
            <p:cNvPr id="830" name="Google Shape;830;g19449a8844b_0_74"/>
            <p:cNvSpPr/>
            <p:nvPr/>
          </p:nvSpPr>
          <p:spPr>
            <a:xfrm rot="6066752">
              <a:off x="5316894" y="2404666"/>
              <a:ext cx="2971412" cy="2922520"/>
            </a:xfrm>
            <a:custGeom>
              <a:avLst/>
              <a:gdLst/>
              <a:ahLst/>
              <a:cxnLst/>
              <a:rect l="l" t="t" r="r" b="b"/>
              <a:pathLst>
                <a:path w="120000" h="120000" extrusionOk="0">
                  <a:moveTo>
                    <a:pt x="53048" y="4211"/>
                  </a:moveTo>
                  <a:lnTo>
                    <a:pt x="53048" y="4211"/>
                  </a:lnTo>
                  <a:cubicBezTo>
                    <a:pt x="78585" y="1036"/>
                    <a:pt x="103026" y="15567"/>
                    <a:pt x="112408" y="39504"/>
                  </a:cubicBezTo>
                  <a:cubicBezTo>
                    <a:pt x="121790" y="63441"/>
                    <a:pt x="113723" y="90686"/>
                    <a:pt x="92816" y="105674"/>
                  </a:cubicBezTo>
                  <a:cubicBezTo>
                    <a:pt x="71908" y="120663"/>
                    <a:pt x="43486" y="119576"/>
                    <a:pt x="23786" y="103036"/>
                  </a:cubicBezTo>
                  <a:cubicBezTo>
                    <a:pt x="4086" y="86496"/>
                    <a:pt x="-1873" y="58715"/>
                    <a:pt x="9313" y="35564"/>
                  </a:cubicBezTo>
                  <a:lnTo>
                    <a:pt x="6190" y="33549"/>
                  </a:lnTo>
                  <a:lnTo>
                    <a:pt x="15317" y="31165"/>
                  </a:lnTo>
                  <a:lnTo>
                    <a:pt x="17651" y="40945"/>
                  </a:lnTo>
                  <a:lnTo>
                    <a:pt x="14530" y="38931"/>
                  </a:lnTo>
                  <a:lnTo>
                    <a:pt x="14530" y="38931"/>
                  </a:lnTo>
                  <a:cubicBezTo>
                    <a:pt x="4894" y="59591"/>
                    <a:pt x="10496" y="84132"/>
                    <a:pt x="28152" y="98603"/>
                  </a:cubicBezTo>
                  <a:cubicBezTo>
                    <a:pt x="45809" y="113074"/>
                    <a:pt x="71049" y="113811"/>
                    <a:pt x="89525" y="100396"/>
                  </a:cubicBezTo>
                  <a:cubicBezTo>
                    <a:pt x="108001" y="86980"/>
                    <a:pt x="115036" y="62808"/>
                    <a:pt x="106629" y="41621"/>
                  </a:cubicBezTo>
                  <a:cubicBezTo>
                    <a:pt x="98223" y="20433"/>
                    <a:pt x="76504" y="7595"/>
                    <a:pt x="53820" y="10403"/>
                  </a:cubicBezTo>
                  <a:close/>
                </a:path>
              </a:pathLst>
            </a:custGeom>
            <a:solidFill>
              <a:srgbClr val="DAF000"/>
            </a:solidFill>
            <a:ln w="25400"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1" name="Google Shape;831;g19449a8844b_0_74"/>
            <p:cNvGrpSpPr/>
            <p:nvPr/>
          </p:nvGrpSpPr>
          <p:grpSpPr>
            <a:xfrm>
              <a:off x="4236250" y="3524825"/>
              <a:ext cx="1114550" cy="682200"/>
              <a:chOff x="5131600" y="5497050"/>
              <a:chExt cx="1114550" cy="682200"/>
            </a:xfrm>
          </p:grpSpPr>
          <p:sp>
            <p:nvSpPr>
              <p:cNvPr id="832" name="Google Shape;832;g19449a8844b_0_74"/>
              <p:cNvSpPr/>
              <p:nvPr/>
            </p:nvSpPr>
            <p:spPr>
              <a:xfrm rot="5400000">
                <a:off x="5669850" y="5602950"/>
                <a:ext cx="682200" cy="470400"/>
              </a:xfrm>
              <a:prstGeom prst="triangle">
                <a:avLst>
                  <a:gd name="adj" fmla="val 50000"/>
                </a:avLst>
              </a:prstGeom>
              <a:solidFill>
                <a:srgbClr val="DAF000"/>
              </a:solidFill>
              <a:ln>
                <a:noFill/>
              </a:ln>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
            <p:nvSpPr>
              <p:cNvPr id="833" name="Google Shape;833;g19449a8844b_0_74"/>
              <p:cNvSpPr txBox="1"/>
              <p:nvPr/>
            </p:nvSpPr>
            <p:spPr>
              <a:xfrm>
                <a:off x="5131600" y="5635125"/>
                <a:ext cx="696000" cy="400200"/>
              </a:xfrm>
              <a:prstGeom prst="rect">
                <a:avLst/>
              </a:prstGeom>
              <a:solidFill>
                <a:srgbClr val="DAF000"/>
              </a:solidFill>
              <a:ln>
                <a:noFill/>
              </a:ln>
              <a:effectLst>
                <a:outerShdw blurRad="50800" dist="38100" dir="2700000" algn="tl" rotWithShape="0">
                  <a:prstClr val="black">
                    <a:alpha val="40000"/>
                  </a:prst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s-AR" dirty="0"/>
                  <a:t>SMP</a:t>
                </a:r>
                <a:endParaRPr dirty="0"/>
              </a:p>
            </p:txBody>
          </p:sp>
        </p:grpSp>
        <p:sp>
          <p:nvSpPr>
            <p:cNvPr id="834" name="Google Shape;834;g19449a8844b_0_74"/>
            <p:cNvSpPr txBox="1"/>
            <p:nvPr/>
          </p:nvSpPr>
          <p:spPr>
            <a:xfrm>
              <a:off x="7579450" y="2874900"/>
              <a:ext cx="1931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200"/>
                <a:t>Los datos del formulario no son obligatorios, aún no se conocen y no se cargan al iniciar el trámite.</a:t>
              </a:r>
              <a:endParaRPr sz="1000"/>
            </a:p>
          </p:txBody>
        </p:sp>
        <p:sp>
          <p:nvSpPr>
            <p:cNvPr id="835" name="Google Shape;835;g19449a8844b_0_74"/>
            <p:cNvSpPr txBox="1"/>
            <p:nvPr/>
          </p:nvSpPr>
          <p:spPr>
            <a:xfrm>
              <a:off x="8224850" y="5295900"/>
              <a:ext cx="365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600" b="1"/>
                <a:t>EX-2023-00000001-GCABA-DGROC</a:t>
              </a:r>
              <a:endParaRPr sz="1600" b="1"/>
            </a:p>
          </p:txBody>
        </p:sp>
        <p:sp>
          <p:nvSpPr>
            <p:cNvPr id="836" name="Google Shape;836;g19449a8844b_0_74"/>
            <p:cNvSpPr/>
            <p:nvPr/>
          </p:nvSpPr>
          <p:spPr>
            <a:xfrm rot="10446727">
              <a:off x="8178615" y="3150983"/>
              <a:ext cx="2971275" cy="2922408"/>
            </a:xfrm>
            <a:custGeom>
              <a:avLst/>
              <a:gdLst/>
              <a:ahLst/>
              <a:cxnLst/>
              <a:rect l="l" t="t" r="r" b="b"/>
              <a:pathLst>
                <a:path w="120000" h="120000" extrusionOk="0">
                  <a:moveTo>
                    <a:pt x="60721" y="116215"/>
                  </a:moveTo>
                  <a:lnTo>
                    <a:pt x="60721" y="116215"/>
                  </a:lnTo>
                  <a:cubicBezTo>
                    <a:pt x="41202" y="116465"/>
                    <a:pt x="22948" y="106594"/>
                    <a:pt x="12485" y="90132"/>
                  </a:cubicBezTo>
                  <a:cubicBezTo>
                    <a:pt x="2023" y="73671"/>
                    <a:pt x="847" y="52969"/>
                    <a:pt x="9377" y="35431"/>
                  </a:cubicBezTo>
                  <a:lnTo>
                    <a:pt x="6366" y="33281"/>
                  </a:lnTo>
                  <a:lnTo>
                    <a:pt x="16724" y="29103"/>
                  </a:lnTo>
                  <a:lnTo>
                    <a:pt x="17475" y="41213"/>
                  </a:lnTo>
                  <a:lnTo>
                    <a:pt x="14468" y="39066"/>
                  </a:lnTo>
                  <a:lnTo>
                    <a:pt x="14468" y="39066"/>
                  </a:lnTo>
                  <a:cubicBezTo>
                    <a:pt x="7258" y="54644"/>
                    <a:pt x="8569" y="72818"/>
                    <a:pt x="17939" y="87209"/>
                  </a:cubicBezTo>
                  <a:cubicBezTo>
                    <a:pt x="27310" y="101599"/>
                    <a:pt x="43430" y="110193"/>
                    <a:pt x="60641" y="109974"/>
                  </a:cubicBezTo>
                  <a:close/>
                </a:path>
              </a:pathLst>
            </a:custGeom>
            <a:solidFill>
              <a:srgbClr val="DAF000"/>
            </a:solidFill>
            <a:ln w="25400"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19449a8844b_0_137"/>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CATASTRO:</a:t>
            </a:r>
            <a:r>
              <a:rPr lang="es-AR" b="1"/>
              <a:t>ADMISIBILIDAD</a:t>
            </a:r>
            <a:endParaRPr b="1"/>
          </a:p>
        </p:txBody>
      </p:sp>
      <p:sp>
        <p:nvSpPr>
          <p:cNvPr id="843" name="Google Shape;843;g19449a8844b_0_137"/>
          <p:cNvSpPr txBox="1"/>
          <p:nvPr/>
        </p:nvSpPr>
        <p:spPr>
          <a:xfrm>
            <a:off x="1302550" y="1054900"/>
            <a:ext cx="10191900" cy="2039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s-AR" sz="1500" b="1" dirty="0"/>
              <a:t>RT: 11.1. Documentación Obligatoria </a:t>
            </a:r>
            <a:endParaRPr sz="1500" b="1" dirty="0"/>
          </a:p>
          <a:p>
            <a:pPr marL="457200" lvl="0" indent="0" algn="l" rtl="0">
              <a:lnSpc>
                <a:spcPct val="150000"/>
              </a:lnSpc>
              <a:spcBef>
                <a:spcPts val="0"/>
              </a:spcBef>
              <a:spcAft>
                <a:spcPts val="0"/>
              </a:spcAft>
              <a:buNone/>
            </a:pPr>
            <a:r>
              <a:rPr lang="es-AR" b="1" dirty="0"/>
              <a:t>a)</a:t>
            </a:r>
            <a:r>
              <a:rPr lang="es-AR" dirty="0"/>
              <a:t> Formulario de Datos del Trámite solicitado en la plataforma TAD; </a:t>
            </a:r>
            <a:endParaRPr dirty="0"/>
          </a:p>
          <a:p>
            <a:pPr marL="457200" lvl="0" indent="0" algn="l" rtl="0">
              <a:lnSpc>
                <a:spcPct val="150000"/>
              </a:lnSpc>
              <a:spcBef>
                <a:spcPts val="0"/>
              </a:spcBef>
              <a:spcAft>
                <a:spcPts val="0"/>
              </a:spcAft>
              <a:buNone/>
            </a:pPr>
            <a:r>
              <a:rPr lang="es-AR" b="1" dirty="0"/>
              <a:t>b)</a:t>
            </a:r>
            <a:r>
              <a:rPr lang="es-AR" dirty="0"/>
              <a:t> Informe de Dominio vigente (90 días hábiles desde que se expide el Registro de la Propiedad Inmueble); </a:t>
            </a:r>
            <a:endParaRPr dirty="0"/>
          </a:p>
          <a:p>
            <a:pPr marL="457200" lvl="0" indent="0" algn="l" rtl="0">
              <a:lnSpc>
                <a:spcPct val="150000"/>
              </a:lnSpc>
              <a:spcBef>
                <a:spcPts val="0"/>
              </a:spcBef>
              <a:spcAft>
                <a:spcPts val="0"/>
              </a:spcAft>
              <a:buNone/>
            </a:pPr>
            <a:r>
              <a:rPr lang="es-AR" b="1" dirty="0"/>
              <a:t>c) </a:t>
            </a:r>
            <a:r>
              <a:rPr lang="es-AR" dirty="0"/>
              <a:t>Encomienda profesional vigente al momento de presentación del trámite; </a:t>
            </a:r>
            <a:endParaRPr dirty="0"/>
          </a:p>
          <a:p>
            <a:pPr marL="457200" lvl="0" indent="0" algn="l" rtl="0">
              <a:lnSpc>
                <a:spcPct val="150000"/>
              </a:lnSpc>
              <a:spcBef>
                <a:spcPts val="0"/>
              </a:spcBef>
              <a:spcAft>
                <a:spcPts val="0"/>
              </a:spcAft>
              <a:buNone/>
            </a:pPr>
            <a:r>
              <a:rPr lang="es-AR" b="1" dirty="0"/>
              <a:t>d)</a:t>
            </a:r>
            <a:r>
              <a:rPr lang="es-AR" dirty="0"/>
              <a:t> Boleta y comprobante de pago de Derechos según Código Fiscal y Ley Tarifaria vigente; </a:t>
            </a:r>
            <a:endParaRPr dirty="0"/>
          </a:p>
          <a:p>
            <a:pPr marL="457200" lvl="0" indent="0" algn="l" rtl="0">
              <a:lnSpc>
                <a:spcPct val="150000"/>
              </a:lnSpc>
              <a:spcBef>
                <a:spcPts val="0"/>
              </a:spcBef>
              <a:spcAft>
                <a:spcPts val="0"/>
              </a:spcAft>
              <a:buNone/>
            </a:pPr>
            <a:r>
              <a:rPr lang="es-AR" b="1" dirty="0"/>
              <a:t>e)</a:t>
            </a:r>
            <a:r>
              <a:rPr lang="es-AR" dirty="0"/>
              <a:t> Certificado de Empadronamiento Inmobiliario (Expedido por la Agencia Gubernamental de Ingresos Públicos - AGIP)</a:t>
            </a:r>
            <a:endParaRPr dirty="0"/>
          </a:p>
        </p:txBody>
      </p:sp>
      <p:sp>
        <p:nvSpPr>
          <p:cNvPr id="844" name="Google Shape;844;g19449a8844b_0_137"/>
          <p:cNvSpPr txBox="1"/>
          <p:nvPr/>
        </p:nvSpPr>
        <p:spPr>
          <a:xfrm>
            <a:off x="2512225" y="3245650"/>
            <a:ext cx="6505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700"/>
              <a:t>Admisibilidad verifica que se encuentren los documentos correspondientes, </a:t>
            </a:r>
            <a:r>
              <a:rPr lang="es-AR" sz="1700" b="1"/>
              <a:t>correctamente escaneados</a:t>
            </a:r>
            <a:r>
              <a:rPr lang="es-AR" sz="1700"/>
              <a:t>, que el dominio esté vigente con </a:t>
            </a:r>
            <a:r>
              <a:rPr lang="es-AR" sz="1700" b="1"/>
              <a:t>90 dias hábiles</a:t>
            </a:r>
            <a:r>
              <a:rPr lang="es-AR" sz="1700"/>
              <a:t> y que la documentación presentada c</a:t>
            </a:r>
            <a:r>
              <a:rPr lang="es-AR" sz="1700" b="1"/>
              <a:t>orresponda a la parcela caratulada</a:t>
            </a:r>
            <a:r>
              <a:rPr lang="es-AR" sz="1700"/>
              <a:t>.</a:t>
            </a:r>
            <a:endParaRPr sz="1700"/>
          </a:p>
        </p:txBody>
      </p:sp>
      <p:sp>
        <p:nvSpPr>
          <p:cNvPr id="845" name="Google Shape;845;g19449a8844b_0_137"/>
          <p:cNvSpPr/>
          <p:nvPr/>
        </p:nvSpPr>
        <p:spPr>
          <a:xfrm rot="5400000">
            <a:off x="5455375" y="4614875"/>
            <a:ext cx="619200" cy="763500"/>
          </a:xfrm>
          <a:prstGeom prst="rightArrow">
            <a:avLst>
              <a:gd name="adj1" fmla="val 50000"/>
              <a:gd name="adj2" fmla="val 50000"/>
            </a:avLst>
          </a:prstGeom>
          <a:solidFill>
            <a:srgbClr val="FFAA3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19e23a57fcd_0_35"/>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TRÁMITE</a:t>
            </a:r>
            <a:r>
              <a:rPr lang="es-AR" sz="2400" b="1" i="0" u="none" strike="noStrike" cap="none">
                <a:solidFill>
                  <a:srgbClr val="666666"/>
                </a:solidFill>
                <a:latin typeface="Montserrat"/>
                <a:ea typeface="Montserrat"/>
                <a:cs typeface="Montserrat"/>
                <a:sym typeface="Montserrat"/>
              </a:rPr>
              <a:t> </a:t>
            </a:r>
            <a:endParaRPr sz="2400" b="1" i="0" u="none" strike="noStrike" cap="none">
              <a:solidFill>
                <a:srgbClr val="666666"/>
              </a:solidFill>
              <a:latin typeface="Montserrat"/>
              <a:ea typeface="Montserrat"/>
              <a:cs typeface="Montserrat"/>
              <a:sym typeface="Montserrat"/>
            </a:endParaRPr>
          </a:p>
        </p:txBody>
      </p:sp>
      <p:sp>
        <p:nvSpPr>
          <p:cNvPr id="852" name="Google Shape;852;g19e23a57fcd_0_35"/>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853" name="Google Shape;853;g19e23a57fcd_0_35"/>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854" name="Google Shape;854;g19e23a57fcd_0_35"/>
          <p:cNvSpPr txBox="1"/>
          <p:nvPr/>
        </p:nvSpPr>
        <p:spPr>
          <a:xfrm>
            <a:off x="431100" y="1567550"/>
            <a:ext cx="1858500" cy="554100"/>
          </a:xfrm>
          <a:prstGeom prst="rect">
            <a:avLst/>
          </a:prstGeom>
          <a:solidFill>
            <a:srgbClr val="F2F2F2"/>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CARATULACIÓN</a:t>
            </a:r>
            <a:endParaRPr b="1">
              <a:solidFill>
                <a:srgbClr val="F7FFB3"/>
              </a:solidFill>
              <a:latin typeface="Montserrat"/>
              <a:ea typeface="Montserrat"/>
              <a:cs typeface="Montserrat"/>
              <a:sym typeface="Montserrat"/>
            </a:endParaRPr>
          </a:p>
        </p:txBody>
      </p:sp>
      <p:cxnSp>
        <p:nvCxnSpPr>
          <p:cNvPr id="855" name="Google Shape;855;g19e23a57fcd_0_35"/>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856" name="Google Shape;856;g19e23a57fcd_0_35"/>
          <p:cNvSpPr txBox="1"/>
          <p:nvPr/>
        </p:nvSpPr>
        <p:spPr>
          <a:xfrm>
            <a:off x="2565440" y="1567538"/>
            <a:ext cx="1920600" cy="554100"/>
          </a:xfrm>
          <a:prstGeom prst="rect">
            <a:avLst/>
          </a:prstGeom>
          <a:solidFill>
            <a:srgbClr val="666666"/>
          </a:solidFill>
          <a:ln>
            <a:noFill/>
          </a:ln>
        </p:spPr>
        <p:txBody>
          <a:bodyPr spcFirstLastPara="1" wrap="square" lIns="60975" tIns="60975" rIns="60975" bIns="60975" anchor="ctr"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FCC00"/>
                </a:solidFill>
                <a:latin typeface="Montserrat"/>
                <a:ea typeface="Montserrat"/>
                <a:cs typeface="Montserrat"/>
                <a:sym typeface="Montserrat"/>
              </a:rPr>
              <a:t>ENVÍO</a:t>
            </a:r>
            <a:r>
              <a:rPr lang="es-AR" sz="1400" b="1" i="0" u="none" strike="noStrike" cap="none">
                <a:solidFill>
                  <a:srgbClr val="F7FFB3"/>
                </a:solidFill>
                <a:latin typeface="Montserrat"/>
                <a:ea typeface="Montserrat"/>
                <a:cs typeface="Montserrat"/>
                <a:sym typeface="Montserrat"/>
              </a:rPr>
              <a:t> </a:t>
            </a:r>
            <a:r>
              <a:rPr lang="es-AR" b="1">
                <a:solidFill>
                  <a:srgbClr val="FFCC00"/>
                </a:solidFill>
                <a:latin typeface="Montserrat"/>
                <a:ea typeface="Montserrat"/>
                <a:cs typeface="Montserrat"/>
                <a:sym typeface="Montserrat"/>
              </a:rPr>
              <a:t>ANTECEDENTES</a:t>
            </a:r>
            <a:endParaRPr sz="1400" b="1" i="0" u="none" strike="noStrike" cap="none">
              <a:solidFill>
                <a:srgbClr val="F7FFB3"/>
              </a:solidFill>
              <a:latin typeface="Montserrat"/>
              <a:ea typeface="Montserrat"/>
              <a:cs typeface="Montserrat"/>
              <a:sym typeface="Montserrat"/>
            </a:endParaRPr>
          </a:p>
        </p:txBody>
      </p:sp>
      <p:cxnSp>
        <p:nvCxnSpPr>
          <p:cNvPr id="857" name="Google Shape;857;g19e23a57fcd_0_35"/>
          <p:cNvCxnSpPr/>
          <p:nvPr/>
        </p:nvCxnSpPr>
        <p:spPr>
          <a:xfrm>
            <a:off x="431100" y="2965345"/>
            <a:ext cx="11329800" cy="0"/>
          </a:xfrm>
          <a:prstGeom prst="straightConnector1">
            <a:avLst/>
          </a:prstGeom>
          <a:noFill/>
          <a:ln w="38100" cap="flat" cmpd="sng">
            <a:solidFill>
              <a:schemeClr val="dk2"/>
            </a:solidFill>
            <a:prstDash val="solid"/>
            <a:round/>
            <a:headEnd type="none" w="sm" len="sm"/>
            <a:tailEnd type="none" w="sm" len="sm"/>
          </a:ln>
        </p:spPr>
      </p:cxnSp>
      <p:cxnSp>
        <p:nvCxnSpPr>
          <p:cNvPr id="858" name="Google Shape;858;g19e23a57fcd_0_35"/>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859" name="Google Shape;859;g19e23a57fcd_0_35"/>
          <p:cNvSpPr txBox="1"/>
          <p:nvPr/>
        </p:nvSpPr>
        <p:spPr>
          <a:xfrm>
            <a:off x="4750717"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CARGA DOCUMENTACIÓN</a:t>
            </a:r>
            <a:endParaRPr sz="1400" b="1" i="0" u="none" strike="noStrike" cap="none">
              <a:solidFill>
                <a:srgbClr val="FFCC00"/>
              </a:solidFill>
              <a:latin typeface="Montserrat"/>
              <a:ea typeface="Montserrat"/>
              <a:cs typeface="Montserrat"/>
              <a:sym typeface="Montserrat"/>
            </a:endParaRPr>
          </a:p>
        </p:txBody>
      </p:sp>
      <p:cxnSp>
        <p:nvCxnSpPr>
          <p:cNvPr id="860" name="Google Shape;860;g19e23a57fcd_0_35"/>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861" name="Google Shape;861;g19e23a57fcd_0_35"/>
          <p:cNvSpPr txBox="1"/>
          <p:nvPr/>
        </p:nvSpPr>
        <p:spPr>
          <a:xfrm>
            <a:off x="7177400"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INFO</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A AGIP</a:t>
            </a:r>
            <a:endParaRPr b="1">
              <a:solidFill>
                <a:srgbClr val="F7FFB3"/>
              </a:solidFill>
              <a:latin typeface="Montserrat"/>
              <a:ea typeface="Montserrat"/>
              <a:cs typeface="Montserrat"/>
              <a:sym typeface="Montserrat"/>
            </a:endParaRPr>
          </a:p>
        </p:txBody>
      </p:sp>
      <p:cxnSp>
        <p:nvCxnSpPr>
          <p:cNvPr id="862" name="Google Shape;862;g19e23a57fcd_0_35"/>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863" name="Google Shape;863;g19e23a57fcd_0_35"/>
          <p:cNvSpPr txBox="1"/>
          <p:nvPr/>
        </p:nvSpPr>
        <p:spPr>
          <a:xfrm>
            <a:off x="9597475"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REGISTRO </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CEP</a:t>
            </a:r>
            <a:endParaRPr b="1">
              <a:solidFill>
                <a:srgbClr val="F7FFB3"/>
              </a:solidFill>
              <a:latin typeface="Montserrat"/>
              <a:ea typeface="Montserrat"/>
              <a:cs typeface="Montserrat"/>
              <a:sym typeface="Montserrat"/>
            </a:endParaRPr>
          </a:p>
        </p:txBody>
      </p:sp>
      <p:sp>
        <p:nvSpPr>
          <p:cNvPr id="864" name="Google Shape;864;g19e23a57fcd_0_35"/>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Informe dominio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Encomienda</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3 -</a:t>
            </a:r>
            <a:r>
              <a:rPr lang="es-AR" sz="1300" b="0" i="0" u="none" strike="noStrike" cap="none">
                <a:solidFill>
                  <a:srgbClr val="F2F2F2"/>
                </a:solidFill>
                <a:latin typeface="Montserrat"/>
                <a:ea typeface="Montserrat"/>
                <a:cs typeface="Montserrat"/>
                <a:sym typeface="Montserrat"/>
              </a:rPr>
              <a:t> Cert. Empadron.</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4 -</a:t>
            </a:r>
            <a:r>
              <a:rPr lang="es-AR" sz="1300" b="0" i="0" u="none" strike="noStrike" cap="none">
                <a:solidFill>
                  <a:srgbClr val="F2F2F2"/>
                </a:solidFill>
                <a:latin typeface="Montserrat"/>
                <a:ea typeface="Montserrat"/>
                <a:cs typeface="Montserrat"/>
                <a:sym typeface="Montserrat"/>
              </a:rPr>
              <a:t> Comp. Pago</a:t>
            </a:r>
            <a:endParaRPr sz="1300" b="0" i="0" u="none" strike="noStrike" cap="none">
              <a:solidFill>
                <a:srgbClr val="F2F2F2"/>
              </a:solidFill>
              <a:latin typeface="Montserrat"/>
              <a:ea typeface="Montserrat"/>
              <a:cs typeface="Montserrat"/>
              <a:sym typeface="Montserrat"/>
            </a:endParaRPr>
          </a:p>
        </p:txBody>
      </p:sp>
      <p:sp>
        <p:nvSpPr>
          <p:cNvPr id="865" name="Google Shape;865;g19e23a57fcd_0_35"/>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585858"/>
                </a:solidFill>
                <a:highlight>
                  <a:srgbClr val="FFCC00"/>
                </a:highlight>
                <a:latin typeface="Montserrat"/>
                <a:ea typeface="Montserrat"/>
                <a:cs typeface="Montserrat"/>
                <a:sym typeface="Montserrat"/>
              </a:rPr>
              <a:t>1 -</a:t>
            </a:r>
            <a:r>
              <a:rPr lang="es-AR" sz="1300" b="0" i="0" u="none" strike="noStrike" cap="none">
                <a:solidFill>
                  <a:srgbClr val="585858"/>
                </a:solidFill>
                <a:latin typeface="Montserrat"/>
                <a:ea typeface="Montserrat"/>
                <a:cs typeface="Montserrat"/>
                <a:sym typeface="Montserrat"/>
              </a:rPr>
              <a:t> Ficha Parc.</a:t>
            </a:r>
            <a:br>
              <a:rPr lang="es-AR" sz="1300" b="0" i="0" u="none" strike="noStrike" cap="none">
                <a:solidFill>
                  <a:srgbClr val="585858"/>
                </a:solidFill>
                <a:latin typeface="Montserrat"/>
                <a:ea typeface="Montserrat"/>
                <a:cs typeface="Montserrat"/>
                <a:sym typeface="Montserrat"/>
              </a:rPr>
            </a:br>
            <a:r>
              <a:rPr lang="es-AR" sz="1300" b="1" i="0" u="none" strike="noStrike" cap="none">
                <a:solidFill>
                  <a:srgbClr val="585858"/>
                </a:solidFill>
                <a:highlight>
                  <a:srgbClr val="FFCC00"/>
                </a:highlight>
                <a:latin typeface="Montserrat"/>
                <a:ea typeface="Montserrat"/>
                <a:cs typeface="Montserrat"/>
                <a:sym typeface="Montserrat"/>
              </a:rPr>
              <a:t>2-</a:t>
            </a:r>
            <a:r>
              <a:rPr lang="es-AR" sz="1300" b="0" i="0" u="none" strike="noStrike" cap="none">
                <a:solidFill>
                  <a:srgbClr val="585858"/>
                </a:solidFill>
                <a:latin typeface="Montserrat"/>
                <a:ea typeface="Montserrat"/>
                <a:cs typeface="Montserrat"/>
                <a:sym typeface="Montserrat"/>
              </a:rPr>
              <a:t> Plano índice</a:t>
            </a:r>
            <a:br>
              <a:rPr lang="es-AR" sz="1300" b="0" i="0" u="none" strike="noStrike" cap="none">
                <a:solidFill>
                  <a:srgbClr val="585858"/>
                </a:solidFill>
                <a:latin typeface="Montserrat"/>
                <a:ea typeface="Montserrat"/>
                <a:cs typeface="Montserrat"/>
                <a:sym typeface="Montserrat"/>
              </a:rPr>
            </a:br>
            <a:r>
              <a:rPr lang="es-AR" sz="1300" b="1" i="0" u="none" strike="noStrike" cap="none">
                <a:solidFill>
                  <a:srgbClr val="585858"/>
                </a:solidFill>
                <a:highlight>
                  <a:srgbClr val="FFCC00"/>
                </a:highlight>
                <a:latin typeface="Montserrat"/>
                <a:ea typeface="Montserrat"/>
                <a:cs typeface="Montserrat"/>
                <a:sym typeface="Montserrat"/>
              </a:rPr>
              <a:t>3-</a:t>
            </a:r>
            <a:r>
              <a:rPr lang="es-AR" sz="1300" b="0" i="0" u="none" strike="noStrike" cap="none">
                <a:solidFill>
                  <a:srgbClr val="585858"/>
                </a:solidFill>
                <a:latin typeface="Montserrat"/>
                <a:ea typeface="Montserrat"/>
                <a:cs typeface="Montserrat"/>
                <a:sym typeface="Montserrat"/>
              </a:rPr>
              <a:t> Perímetro</a:t>
            </a:r>
            <a:br>
              <a:rPr lang="es-AR" sz="1300" b="0" i="0" u="none" strike="noStrike" cap="none">
                <a:solidFill>
                  <a:srgbClr val="585858"/>
                </a:solidFill>
                <a:latin typeface="Montserrat"/>
                <a:ea typeface="Montserrat"/>
                <a:cs typeface="Montserrat"/>
                <a:sym typeface="Montserrat"/>
              </a:rPr>
            </a:br>
            <a:r>
              <a:rPr lang="es-AR" sz="1300" b="1" i="0" u="none" strike="noStrike" cap="none">
                <a:solidFill>
                  <a:srgbClr val="585858"/>
                </a:solidFill>
                <a:highlight>
                  <a:srgbClr val="FFCC00"/>
                </a:highlight>
                <a:latin typeface="Montserrat"/>
                <a:ea typeface="Montserrat"/>
                <a:cs typeface="Montserrat"/>
                <a:sym typeface="Montserrat"/>
              </a:rPr>
              <a:t>4-</a:t>
            </a:r>
            <a:r>
              <a:rPr lang="es-AR" sz="1300" b="0" i="0" u="none" strike="noStrike" cap="none">
                <a:solidFill>
                  <a:srgbClr val="585858"/>
                </a:solidFill>
                <a:latin typeface="Montserrat"/>
                <a:ea typeface="Montserrat"/>
                <a:cs typeface="Montserrat"/>
                <a:sym typeface="Montserrat"/>
              </a:rPr>
              <a:t> Planos Mensura</a:t>
            </a:r>
            <a:endParaRPr sz="1300" b="0" i="0" u="none" strike="noStrike" cap="none">
              <a:solidFill>
                <a:srgbClr val="585858"/>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585858"/>
                </a:solidFill>
                <a:highlight>
                  <a:srgbClr val="FFCC00"/>
                </a:highlight>
                <a:latin typeface="Montserrat"/>
                <a:ea typeface="Montserrat"/>
                <a:cs typeface="Montserrat"/>
                <a:sym typeface="Montserrat"/>
              </a:rPr>
              <a:t>5-</a:t>
            </a:r>
            <a:r>
              <a:rPr lang="es-AR" sz="1300" b="0" i="0" u="none" strike="noStrike" cap="none">
                <a:solidFill>
                  <a:srgbClr val="585858"/>
                </a:solidFill>
                <a:latin typeface="Montserrat"/>
                <a:ea typeface="Montserrat"/>
                <a:cs typeface="Montserrat"/>
                <a:sym typeface="Montserrat"/>
              </a:rPr>
              <a:t>  Planos de Obra</a:t>
            </a:r>
            <a:endParaRPr sz="1300" b="0" i="0" u="none" strike="noStrike" cap="none">
              <a:solidFill>
                <a:srgbClr val="585858"/>
              </a:solidFill>
              <a:latin typeface="Montserrat"/>
              <a:ea typeface="Montserrat"/>
              <a:cs typeface="Montserrat"/>
              <a:sym typeface="Montserrat"/>
            </a:endParaRPr>
          </a:p>
        </p:txBody>
      </p:sp>
      <p:sp>
        <p:nvSpPr>
          <p:cNvPr id="866" name="Google Shape;866;g19e23a57fcd_0_35"/>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a:t>
            </a:r>
            <a:r>
              <a:rPr lang="es-AR" sz="1300" b="1">
                <a:solidFill>
                  <a:srgbClr val="F2F2F2"/>
                </a:solidFill>
                <a:highlight>
                  <a:srgbClr val="FFCC00"/>
                </a:highlight>
                <a:latin typeface="Montserrat"/>
                <a:ea typeface="Montserrat"/>
                <a:cs typeface="Montserrat"/>
                <a:sym typeface="Montserrat"/>
              </a:rPr>
              <a:t> </a:t>
            </a:r>
            <a:r>
              <a:rPr lang="es-AR" sz="1300" b="1" i="0" u="none" strike="noStrike" cap="none">
                <a:solidFill>
                  <a:srgbClr val="F2F2F2"/>
                </a:solidFill>
                <a:highlight>
                  <a:srgbClr val="FFCC00"/>
                </a:highlight>
                <a:latin typeface="Montserrat"/>
                <a:ea typeface="Montserrat"/>
                <a:cs typeface="Montserrat"/>
                <a:sym typeface="Montserrat"/>
              </a:rPr>
              <a:t>-</a:t>
            </a:r>
            <a:r>
              <a:rPr lang="es-AR" sz="1300" b="0" i="0" u="none" strike="noStrike" cap="none">
                <a:solidFill>
                  <a:srgbClr val="F2F2F2"/>
                </a:solidFill>
                <a:latin typeface="Montserrat"/>
                <a:ea typeface="Montserrat"/>
                <a:cs typeface="Montserrat"/>
                <a:sym typeface="Montserrat"/>
              </a:rPr>
              <a:t> Croquis Parcela (.pdf) y </a:t>
            </a:r>
            <a:r>
              <a:rPr lang="es-AR" sz="1300">
                <a:solidFill>
                  <a:srgbClr val="F2F2F2"/>
                </a:solidFill>
                <a:latin typeface="Montserrat"/>
                <a:ea typeface="Montserrat"/>
                <a:cs typeface="Montserrat"/>
                <a:sym typeface="Montserrat"/>
              </a:rPr>
              <a:t>foto fachada (pdf)</a:t>
            </a:r>
            <a:r>
              <a:rPr lang="es-AR" sz="1300" b="0" i="0" u="none" strike="noStrike" cap="none">
                <a:solidFill>
                  <a:srgbClr val="F2F2F2"/>
                </a:solidFill>
                <a:latin typeface="Montserrat"/>
                <a:ea typeface="Montserrat"/>
                <a:cs typeface="Montserrat"/>
                <a:sym typeface="Montserrat"/>
              </a:rPr>
              <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Relevamiento (dxf)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Forms. de valuación (pdf)*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Form Resumen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Form Dominial (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6-</a:t>
            </a:r>
            <a:r>
              <a:rPr lang="es-AR" sz="1300" b="0" i="0" u="none" strike="noStrike" cap="none">
                <a:solidFill>
                  <a:srgbClr val="F2F2F2"/>
                </a:solidFill>
                <a:latin typeface="Montserrat"/>
                <a:ea typeface="Montserrat"/>
                <a:cs typeface="Montserrat"/>
                <a:sym typeface="Montserrat"/>
              </a:rPr>
              <a:t> Form Mensura (TAD)</a:t>
            </a:r>
            <a:endParaRPr sz="1300" b="0" i="0" u="none" strike="noStrike" cap="none">
              <a:solidFill>
                <a:srgbClr val="F2F2F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F2F2F2"/>
                </a:solidFill>
                <a:latin typeface="Montserrat"/>
                <a:ea typeface="Montserrat"/>
                <a:cs typeface="Montserrat"/>
                <a:sym typeface="Montserrat"/>
              </a:rPr>
              <a:t>*3 y 4 en caso de que haya construcciones no declaradas que excedan la tolerancia</a:t>
            </a:r>
            <a:endParaRPr sz="1100" b="0" i="1" u="none" strike="noStrike" cap="none">
              <a:solidFill>
                <a:srgbClr val="F2F2F2"/>
              </a:solidFill>
              <a:latin typeface="Montserrat"/>
              <a:ea typeface="Montserrat"/>
              <a:cs typeface="Montserrat"/>
              <a:sym typeface="Montserrat"/>
            </a:endParaRPr>
          </a:p>
        </p:txBody>
      </p:sp>
      <p:sp>
        <p:nvSpPr>
          <p:cNvPr id="867" name="Google Shape;867;g19e23a57fcd_0_35"/>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Si existen diferencias con lo empadronado</a:t>
            </a:r>
            <a:endParaRPr sz="1300" b="0" i="0" u="none" strike="noStrike" cap="none">
              <a:solidFill>
                <a:srgbClr val="F2F2F2"/>
              </a:solidFill>
              <a:latin typeface="Montserrat"/>
              <a:ea typeface="Montserrat"/>
              <a:cs typeface="Montserrat"/>
              <a:sym typeface="Montserrat"/>
            </a:endParaRPr>
          </a:p>
        </p:txBody>
      </p:sp>
      <p:sp>
        <p:nvSpPr>
          <p:cNvPr id="868" name="Google Shape;868;g19e23a57fcd_0_35"/>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Emisión y notificación del Certificado de estado Parcelario</a:t>
            </a:r>
            <a:endParaRPr sz="1300" b="0" i="0" u="none" strike="noStrike" cap="none">
              <a:solidFill>
                <a:srgbClr val="F2F2F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g19449a8844b_0_24"/>
          <p:cNvPicPr preferRelativeResize="0"/>
          <p:nvPr/>
        </p:nvPicPr>
        <p:blipFill>
          <a:blip r:embed="rId3">
            <a:alphaModFix/>
          </a:blip>
          <a:stretch>
            <a:fillRect/>
          </a:stretch>
        </p:blipFill>
        <p:spPr>
          <a:xfrm>
            <a:off x="446475" y="991725"/>
            <a:ext cx="3912325" cy="2499025"/>
          </a:xfrm>
          <a:prstGeom prst="rect">
            <a:avLst/>
          </a:prstGeom>
          <a:noFill/>
          <a:ln>
            <a:noFill/>
          </a:ln>
        </p:spPr>
      </p:pic>
      <p:pic>
        <p:nvPicPr>
          <p:cNvPr id="876" name="Google Shape;876;g19449a8844b_0_24"/>
          <p:cNvPicPr preferRelativeResize="0"/>
          <p:nvPr/>
        </p:nvPicPr>
        <p:blipFill>
          <a:blip r:embed="rId4">
            <a:alphaModFix/>
          </a:blip>
          <a:stretch>
            <a:fillRect/>
          </a:stretch>
        </p:blipFill>
        <p:spPr>
          <a:xfrm>
            <a:off x="1140525" y="2102675"/>
            <a:ext cx="3912325" cy="2537899"/>
          </a:xfrm>
          <a:prstGeom prst="rect">
            <a:avLst/>
          </a:prstGeom>
          <a:noFill/>
          <a:ln>
            <a:noFill/>
          </a:ln>
        </p:spPr>
      </p:pic>
      <p:pic>
        <p:nvPicPr>
          <p:cNvPr id="877" name="Google Shape;877;g19449a8844b_0_24"/>
          <p:cNvPicPr preferRelativeResize="0"/>
          <p:nvPr/>
        </p:nvPicPr>
        <p:blipFill>
          <a:blip r:embed="rId5">
            <a:alphaModFix/>
          </a:blip>
          <a:stretch>
            <a:fillRect/>
          </a:stretch>
        </p:blipFill>
        <p:spPr>
          <a:xfrm>
            <a:off x="9960900" y="4502088"/>
            <a:ext cx="1787700" cy="1704125"/>
          </a:xfrm>
          <a:prstGeom prst="rect">
            <a:avLst/>
          </a:prstGeom>
          <a:noFill/>
          <a:ln>
            <a:noFill/>
          </a:ln>
        </p:spPr>
      </p:pic>
      <p:pic>
        <p:nvPicPr>
          <p:cNvPr id="878" name="Google Shape;878;g19449a8844b_0_24"/>
          <p:cNvPicPr preferRelativeResize="0"/>
          <p:nvPr/>
        </p:nvPicPr>
        <p:blipFill>
          <a:blip r:embed="rId6">
            <a:alphaModFix/>
          </a:blip>
          <a:stretch>
            <a:fillRect/>
          </a:stretch>
        </p:blipFill>
        <p:spPr>
          <a:xfrm>
            <a:off x="1754650" y="3548750"/>
            <a:ext cx="3912325" cy="2424792"/>
          </a:xfrm>
          <a:prstGeom prst="rect">
            <a:avLst/>
          </a:prstGeom>
          <a:noFill/>
          <a:ln w="9525" cap="flat" cmpd="sng">
            <a:solidFill>
              <a:schemeClr val="dk1"/>
            </a:solidFill>
            <a:prstDash val="solid"/>
            <a:round/>
            <a:headEnd type="none" w="sm" len="sm"/>
            <a:tailEnd type="none" w="sm" len="sm"/>
          </a:ln>
        </p:spPr>
      </p:pic>
      <p:sp>
        <p:nvSpPr>
          <p:cNvPr id="879" name="Google Shape;879;g19449a8844b_0_24"/>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CATASTRO:</a:t>
            </a:r>
            <a:r>
              <a:rPr lang="es-AR" b="1"/>
              <a:t>ANTECEDENTES</a:t>
            </a:r>
            <a:endParaRPr b="1"/>
          </a:p>
        </p:txBody>
      </p:sp>
      <p:pic>
        <p:nvPicPr>
          <p:cNvPr id="880" name="Google Shape;880;g19449a8844b_0_24"/>
          <p:cNvPicPr preferRelativeResize="0"/>
          <p:nvPr/>
        </p:nvPicPr>
        <p:blipFill>
          <a:blip r:embed="rId7">
            <a:alphaModFix/>
          </a:blip>
          <a:stretch>
            <a:fillRect/>
          </a:stretch>
        </p:blipFill>
        <p:spPr>
          <a:xfrm>
            <a:off x="5843425" y="281725"/>
            <a:ext cx="5978047" cy="4220350"/>
          </a:xfrm>
          <a:prstGeom prst="rect">
            <a:avLst/>
          </a:prstGeom>
          <a:noFill/>
          <a:ln>
            <a:noFill/>
          </a:ln>
        </p:spPr>
      </p:pic>
      <p:sp>
        <p:nvSpPr>
          <p:cNvPr id="881" name="Google Shape;881;g19449a8844b_0_24"/>
          <p:cNvSpPr txBox="1"/>
          <p:nvPr/>
        </p:nvSpPr>
        <p:spPr>
          <a:xfrm>
            <a:off x="6417475" y="5338750"/>
            <a:ext cx="3134400" cy="400200"/>
          </a:xfrm>
          <a:prstGeom prst="rect">
            <a:avLst/>
          </a:prstGeom>
          <a:solidFill>
            <a:srgbClr val="FDD30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a:t>DXF Georreferenciado ya lo tienen</a:t>
            </a:r>
            <a:endParaRPr/>
          </a:p>
        </p:txBody>
      </p:sp>
      <p:sp>
        <p:nvSpPr>
          <p:cNvPr id="882" name="Google Shape;882;g19449a8844b_0_24"/>
          <p:cNvSpPr/>
          <p:nvPr/>
        </p:nvSpPr>
        <p:spPr>
          <a:xfrm rot="5400000">
            <a:off x="9384600" y="5316100"/>
            <a:ext cx="682200" cy="470400"/>
          </a:xfrm>
          <a:prstGeom prst="triangle">
            <a:avLst>
              <a:gd name="adj" fmla="val 50000"/>
            </a:avLst>
          </a:prstGeom>
          <a:solidFill>
            <a:srgbClr val="FDD30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8" name="Google Shape;888;g19449a8844b_0_106"/>
          <p:cNvPicPr preferRelativeResize="0"/>
          <p:nvPr/>
        </p:nvPicPr>
        <p:blipFill>
          <a:blip r:embed="rId3">
            <a:alphaModFix/>
          </a:blip>
          <a:stretch>
            <a:fillRect/>
          </a:stretch>
        </p:blipFill>
        <p:spPr>
          <a:xfrm>
            <a:off x="9795000" y="1833700"/>
            <a:ext cx="707100" cy="707100"/>
          </a:xfrm>
          <a:prstGeom prst="rect">
            <a:avLst/>
          </a:prstGeom>
          <a:noFill/>
          <a:ln>
            <a:noFill/>
          </a:ln>
        </p:spPr>
      </p:pic>
      <p:grpSp>
        <p:nvGrpSpPr>
          <p:cNvPr id="889" name="Google Shape;889;g19449a8844b_0_106"/>
          <p:cNvGrpSpPr/>
          <p:nvPr/>
        </p:nvGrpSpPr>
        <p:grpSpPr>
          <a:xfrm>
            <a:off x="3257349" y="1852753"/>
            <a:ext cx="4953049" cy="4057666"/>
            <a:chOff x="3828849" y="1490803"/>
            <a:chExt cx="4953049" cy="4057666"/>
          </a:xfrm>
        </p:grpSpPr>
        <p:grpSp>
          <p:nvGrpSpPr>
            <p:cNvPr id="890" name="Google Shape;890;g19449a8844b_0_106"/>
            <p:cNvGrpSpPr/>
            <p:nvPr/>
          </p:nvGrpSpPr>
          <p:grpSpPr>
            <a:xfrm>
              <a:off x="3828849" y="1490803"/>
              <a:ext cx="4953049" cy="4057666"/>
              <a:chOff x="3588550" y="1883575"/>
              <a:chExt cx="3592550" cy="3448051"/>
            </a:xfrm>
          </p:grpSpPr>
          <p:pic>
            <p:nvPicPr>
              <p:cNvPr id="891" name="Google Shape;891;g19449a8844b_0_106"/>
              <p:cNvPicPr preferRelativeResize="0"/>
              <p:nvPr/>
            </p:nvPicPr>
            <p:blipFill rotWithShape="1">
              <a:blip r:embed="rId4">
                <a:alphaModFix/>
              </a:blip>
              <a:srcRect l="28725" t="2225" r="33253" b="4281"/>
              <a:stretch/>
            </p:blipFill>
            <p:spPr>
              <a:xfrm>
                <a:off x="3588550" y="1883575"/>
                <a:ext cx="2207731" cy="2867025"/>
              </a:xfrm>
              <a:prstGeom prst="rect">
                <a:avLst/>
              </a:prstGeom>
              <a:noFill/>
              <a:ln>
                <a:noFill/>
              </a:ln>
            </p:spPr>
          </p:pic>
          <p:pic>
            <p:nvPicPr>
              <p:cNvPr id="892" name="Google Shape;892;g19449a8844b_0_106"/>
              <p:cNvPicPr preferRelativeResize="0"/>
              <p:nvPr/>
            </p:nvPicPr>
            <p:blipFill rotWithShape="1">
              <a:blip r:embed="rId5">
                <a:alphaModFix/>
              </a:blip>
              <a:srcRect b="4242"/>
              <a:stretch/>
            </p:blipFill>
            <p:spPr>
              <a:xfrm>
                <a:off x="4921025" y="2574125"/>
                <a:ext cx="2260075" cy="2757500"/>
              </a:xfrm>
              <a:prstGeom prst="rect">
                <a:avLst/>
              </a:prstGeom>
              <a:noFill/>
              <a:ln>
                <a:noFill/>
              </a:ln>
            </p:spPr>
          </p:pic>
        </p:grpSp>
        <p:pic>
          <p:nvPicPr>
            <p:cNvPr id="893" name="Google Shape;893;g19449a8844b_0_106"/>
            <p:cNvPicPr preferRelativeResize="0"/>
            <p:nvPr/>
          </p:nvPicPr>
          <p:blipFill rotWithShape="1">
            <a:blip r:embed="rId6">
              <a:alphaModFix/>
            </a:blip>
            <a:srcRect l="6689" t="13269" r="68852" b="21841"/>
            <a:stretch/>
          </p:blipFill>
          <p:spPr>
            <a:xfrm>
              <a:off x="7047028" y="1490803"/>
              <a:ext cx="633771" cy="651500"/>
            </a:xfrm>
            <a:prstGeom prst="rect">
              <a:avLst/>
            </a:prstGeom>
            <a:noFill/>
            <a:ln>
              <a:noFill/>
            </a:ln>
          </p:spPr>
        </p:pic>
      </p:grpSp>
      <p:sp>
        <p:nvSpPr>
          <p:cNvPr id="894" name="Google Shape;894;g19449a8844b_0_106"/>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CATASTRO: </a:t>
            </a:r>
            <a:r>
              <a:rPr lang="es-AR" b="1"/>
              <a:t>SUBSANA Y NOTIFICA</a:t>
            </a:r>
            <a:endParaRPr b="1"/>
          </a:p>
        </p:txBody>
      </p:sp>
      <p:grpSp>
        <p:nvGrpSpPr>
          <p:cNvPr id="895" name="Google Shape;895;g19449a8844b_0_106"/>
          <p:cNvGrpSpPr/>
          <p:nvPr/>
        </p:nvGrpSpPr>
        <p:grpSpPr>
          <a:xfrm>
            <a:off x="917325" y="1841425"/>
            <a:ext cx="2168700" cy="2332504"/>
            <a:chOff x="1479300" y="1603300"/>
            <a:chExt cx="2168700" cy="2332504"/>
          </a:xfrm>
        </p:grpSpPr>
        <p:sp>
          <p:nvSpPr>
            <p:cNvPr id="896" name="Google Shape;896;g19449a8844b_0_106"/>
            <p:cNvSpPr txBox="1"/>
            <p:nvPr/>
          </p:nvSpPr>
          <p:spPr>
            <a:xfrm>
              <a:off x="1479300" y="2350304"/>
              <a:ext cx="21687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Ficha Parc.</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Plano índice</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a:t>
              </a:r>
              <a:r>
                <a:rPr lang="es-AR" sz="1300" b="0" i="0" u="none" strike="noStrike" cap="none">
                  <a:solidFill>
                    <a:srgbClr val="666666"/>
                  </a:solidFill>
                  <a:latin typeface="Montserrat"/>
                  <a:ea typeface="Montserrat"/>
                  <a:cs typeface="Montserrat"/>
                  <a:sym typeface="Montserrat"/>
                </a:rPr>
                <a:t> Perímetro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4-</a:t>
              </a:r>
              <a:r>
                <a:rPr lang="es-AR" sz="1300" b="0" i="0" u="none" strike="noStrike" cap="none">
                  <a:solidFill>
                    <a:srgbClr val="666666"/>
                  </a:solidFill>
                  <a:latin typeface="Montserrat"/>
                  <a:ea typeface="Montserrat"/>
                  <a:cs typeface="Montserrat"/>
                  <a:sym typeface="Montserrat"/>
                </a:rPr>
                <a:t> Planos Mensura</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5-</a:t>
              </a:r>
              <a:r>
                <a:rPr lang="es-AR" sz="1300" b="0" i="0" u="none" strike="noStrike" cap="none">
                  <a:solidFill>
                    <a:srgbClr val="666666"/>
                  </a:solidFill>
                  <a:latin typeface="Montserrat"/>
                  <a:ea typeface="Montserrat"/>
                  <a:cs typeface="Montserrat"/>
                  <a:sym typeface="Montserrat"/>
                </a:rPr>
                <a:t>  Planos de Obra</a:t>
              </a:r>
              <a:endParaRPr sz="1300" b="0" i="0" u="none" strike="noStrike" cap="none">
                <a:solidFill>
                  <a:srgbClr val="666666"/>
                </a:solidFill>
                <a:latin typeface="Montserrat"/>
                <a:ea typeface="Montserrat"/>
                <a:cs typeface="Montserrat"/>
                <a:sym typeface="Montserrat"/>
              </a:endParaRPr>
            </a:p>
          </p:txBody>
        </p:sp>
        <p:pic>
          <p:nvPicPr>
            <p:cNvPr id="897" name="Google Shape;897;g19449a8844b_0_106"/>
            <p:cNvPicPr preferRelativeResize="0"/>
            <p:nvPr/>
          </p:nvPicPr>
          <p:blipFill>
            <a:blip r:embed="rId7">
              <a:alphaModFix/>
            </a:blip>
            <a:stretch>
              <a:fillRect/>
            </a:stretch>
          </p:blipFill>
          <p:spPr>
            <a:xfrm>
              <a:off x="1778800" y="1603300"/>
              <a:ext cx="685800" cy="651501"/>
            </a:xfrm>
            <a:prstGeom prst="rect">
              <a:avLst/>
            </a:prstGeom>
            <a:noFill/>
            <a:ln>
              <a:noFill/>
            </a:ln>
          </p:spPr>
        </p:pic>
      </p:grpSp>
      <p:cxnSp>
        <p:nvCxnSpPr>
          <p:cNvPr id="898" name="Google Shape;898;g19449a8844b_0_106"/>
          <p:cNvCxnSpPr>
            <a:stCxn id="899" idx="3"/>
            <a:endCxn id="888" idx="3"/>
          </p:cNvCxnSpPr>
          <p:nvPr/>
        </p:nvCxnSpPr>
        <p:spPr>
          <a:xfrm rot="10800000">
            <a:off x="10502050" y="2187125"/>
            <a:ext cx="247500" cy="1806900"/>
          </a:xfrm>
          <a:prstGeom prst="bentConnector3">
            <a:avLst>
              <a:gd name="adj1" fmla="val -96212"/>
            </a:avLst>
          </a:prstGeom>
          <a:noFill/>
          <a:ln w="9525" cap="flat" cmpd="sng">
            <a:solidFill>
              <a:schemeClr val="dk2"/>
            </a:solidFill>
            <a:prstDash val="solid"/>
            <a:round/>
            <a:headEnd type="none" w="med" len="med"/>
            <a:tailEnd type="none" w="med" len="med"/>
          </a:ln>
        </p:spPr>
      </p:cxnSp>
      <p:cxnSp>
        <p:nvCxnSpPr>
          <p:cNvPr id="900" name="Google Shape;900;g19449a8844b_0_106"/>
          <p:cNvCxnSpPr>
            <a:stCxn id="901" idx="1"/>
            <a:endCxn id="893" idx="3"/>
          </p:cNvCxnSpPr>
          <p:nvPr/>
        </p:nvCxnSpPr>
        <p:spPr>
          <a:xfrm rot="10800000">
            <a:off x="7109350" y="2178500"/>
            <a:ext cx="936900" cy="3197100"/>
          </a:xfrm>
          <a:prstGeom prst="bentConnector3">
            <a:avLst>
              <a:gd name="adj1" fmla="val 50003"/>
            </a:avLst>
          </a:prstGeom>
          <a:noFill/>
          <a:ln w="9525" cap="flat" cmpd="sng">
            <a:solidFill>
              <a:schemeClr val="dk2"/>
            </a:solidFill>
            <a:prstDash val="solid"/>
            <a:round/>
            <a:headEnd type="none" w="med" len="med"/>
            <a:tailEnd type="none" w="med" len="med"/>
          </a:ln>
        </p:spPr>
      </p:cxnSp>
      <p:sp>
        <p:nvSpPr>
          <p:cNvPr id="902" name="Google Shape;902;g19449a8844b_0_106"/>
          <p:cNvSpPr txBox="1"/>
          <p:nvPr/>
        </p:nvSpPr>
        <p:spPr>
          <a:xfrm>
            <a:off x="447750" y="970900"/>
            <a:ext cx="2359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200"/>
              <a:t>Incorporan los documentos GEDO con los antecedentes</a:t>
            </a:r>
            <a:endParaRPr sz="1200"/>
          </a:p>
          <a:p>
            <a:pPr marL="0" lvl="0" indent="0" algn="l" rtl="0">
              <a:spcBef>
                <a:spcPts val="0"/>
              </a:spcBef>
              <a:spcAft>
                <a:spcPts val="0"/>
              </a:spcAft>
              <a:buNone/>
            </a:pPr>
            <a:r>
              <a:rPr lang="es-AR" sz="1200"/>
              <a:t>al expediente</a:t>
            </a:r>
            <a:endParaRPr sz="1200"/>
          </a:p>
        </p:txBody>
      </p:sp>
      <p:sp>
        <p:nvSpPr>
          <p:cNvPr id="903" name="Google Shape;903;g19449a8844b_0_106"/>
          <p:cNvSpPr txBox="1"/>
          <p:nvPr/>
        </p:nvSpPr>
        <p:spPr>
          <a:xfrm>
            <a:off x="4229175" y="1024200"/>
            <a:ext cx="2016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AR" sz="1200"/>
              <a:t>Formularios a cargar (3)</a:t>
            </a:r>
            <a:endParaRPr sz="1200"/>
          </a:p>
        </p:txBody>
      </p:sp>
      <p:sp>
        <p:nvSpPr>
          <p:cNvPr id="904" name="Google Shape;904;g19449a8844b_0_106"/>
          <p:cNvSpPr txBox="1"/>
          <p:nvPr/>
        </p:nvSpPr>
        <p:spPr>
          <a:xfrm>
            <a:off x="8396175" y="1024200"/>
            <a:ext cx="2016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AR" sz="1200"/>
              <a:t>Archivos a incorporar (3)</a:t>
            </a:r>
            <a:endParaRPr sz="1200"/>
          </a:p>
        </p:txBody>
      </p:sp>
      <p:pic>
        <p:nvPicPr>
          <p:cNvPr id="905" name="Google Shape;905;g19449a8844b_0_106"/>
          <p:cNvPicPr preferRelativeResize="0"/>
          <p:nvPr/>
        </p:nvPicPr>
        <p:blipFill rotWithShape="1">
          <a:blip r:embed="rId8">
            <a:alphaModFix/>
          </a:blip>
          <a:srcRect l="2477" t="3063"/>
          <a:stretch/>
        </p:blipFill>
        <p:spPr>
          <a:xfrm>
            <a:off x="8141500" y="3396000"/>
            <a:ext cx="2636400" cy="2752150"/>
          </a:xfrm>
          <a:prstGeom prst="rect">
            <a:avLst/>
          </a:prstGeom>
          <a:noFill/>
          <a:ln>
            <a:noFill/>
          </a:ln>
        </p:spPr>
      </p:pic>
      <p:sp>
        <p:nvSpPr>
          <p:cNvPr id="901" name="Google Shape;901;g19449a8844b_0_106"/>
          <p:cNvSpPr/>
          <p:nvPr/>
        </p:nvSpPr>
        <p:spPr>
          <a:xfrm>
            <a:off x="8046250" y="4602950"/>
            <a:ext cx="2703300" cy="1545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g19449a8844b_0_106"/>
          <p:cNvSpPr/>
          <p:nvPr/>
        </p:nvSpPr>
        <p:spPr>
          <a:xfrm>
            <a:off x="8046250" y="3412325"/>
            <a:ext cx="2703300" cy="1163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107712e728d_0_0"/>
          <p:cNvSpPr txBox="1"/>
          <p:nvPr/>
        </p:nvSpPr>
        <p:spPr>
          <a:xfrm>
            <a:off x="158881" y="164900"/>
            <a:ext cx="117018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i="0" u="none" strike="noStrike" cap="none">
                <a:solidFill>
                  <a:srgbClr val="666666"/>
                </a:solidFill>
                <a:latin typeface="Montserrat"/>
                <a:ea typeface="Montserrat"/>
                <a:cs typeface="Montserrat"/>
                <a:sym typeface="Montserrat"/>
              </a:rPr>
              <a:t>TEMAS DEL TALLER</a:t>
            </a:r>
            <a:endParaRPr sz="2400" b="1" i="0" u="none" strike="noStrike" cap="none">
              <a:solidFill>
                <a:srgbClr val="666666"/>
              </a:solidFill>
              <a:latin typeface="Montserrat"/>
              <a:ea typeface="Montserrat"/>
              <a:cs typeface="Montserrat"/>
              <a:sym typeface="Montserrat"/>
            </a:endParaRPr>
          </a:p>
        </p:txBody>
      </p:sp>
      <p:sp>
        <p:nvSpPr>
          <p:cNvPr id="663" name="Google Shape;663;g107712e728d_0_0"/>
          <p:cNvSpPr txBox="1"/>
          <p:nvPr/>
        </p:nvSpPr>
        <p:spPr>
          <a:xfrm>
            <a:off x="247525" y="633050"/>
            <a:ext cx="3443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664" name="Google Shape;664;g107712e728d_0_0"/>
          <p:cNvSpPr txBox="1"/>
          <p:nvPr/>
        </p:nvSpPr>
        <p:spPr>
          <a:xfrm>
            <a:off x="3690625" y="1992472"/>
            <a:ext cx="7132320" cy="3785652"/>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000000"/>
              </a:buClr>
              <a:buSzPts val="2400"/>
              <a:buFont typeface="Arial"/>
              <a:buAutoNum type="arabicPeriod"/>
            </a:pPr>
            <a:r>
              <a:rPr lang="es-AR" sz="2400" b="1" i="0" u="none" strike="noStrike" cap="none" dirty="0">
                <a:solidFill>
                  <a:srgbClr val="000000"/>
                </a:solidFill>
                <a:latin typeface="Arial"/>
                <a:ea typeface="Arial"/>
                <a:cs typeface="Arial"/>
                <a:sym typeface="Arial"/>
              </a:rPr>
              <a:t>MARCO NORMATIVO</a:t>
            </a:r>
            <a:endParaRPr dirty="0"/>
          </a:p>
          <a:p>
            <a:pPr marL="457200" marR="0" lvl="0" indent="-457200" algn="l" rtl="0">
              <a:lnSpc>
                <a:spcPct val="200000"/>
              </a:lnSpc>
              <a:spcBef>
                <a:spcPts val="0"/>
              </a:spcBef>
              <a:spcAft>
                <a:spcPts val="0"/>
              </a:spcAft>
              <a:buClr>
                <a:srgbClr val="000000"/>
              </a:buClr>
              <a:buSzPts val="2400"/>
              <a:buFont typeface="Arial"/>
              <a:buAutoNum type="arabicPeriod"/>
            </a:pPr>
            <a:r>
              <a:rPr lang="es-AR" sz="2400" b="1" i="0" u="none" strike="noStrike" cap="none" dirty="0">
                <a:solidFill>
                  <a:srgbClr val="000000"/>
                </a:solidFill>
                <a:latin typeface="Arial"/>
                <a:ea typeface="Arial"/>
                <a:cs typeface="Arial"/>
                <a:sym typeface="Arial"/>
              </a:rPr>
              <a:t>CIRCUITO COMPLETO</a:t>
            </a:r>
            <a:endParaRPr dirty="0"/>
          </a:p>
          <a:p>
            <a:pPr marL="457200" marR="0" lvl="0" indent="-457200" algn="l" rtl="0">
              <a:lnSpc>
                <a:spcPct val="200000"/>
              </a:lnSpc>
              <a:spcBef>
                <a:spcPts val="0"/>
              </a:spcBef>
              <a:spcAft>
                <a:spcPts val="0"/>
              </a:spcAft>
              <a:buClr>
                <a:srgbClr val="000000"/>
              </a:buClr>
              <a:buSzPts val="2400"/>
              <a:buFont typeface="Arial"/>
              <a:buAutoNum type="arabicPeriod"/>
            </a:pPr>
            <a:r>
              <a:rPr lang="es-AR" sz="2400" b="1" i="0" u="none" strike="noStrike" cap="none" dirty="0">
                <a:solidFill>
                  <a:srgbClr val="000000"/>
                </a:solidFill>
                <a:latin typeface="Arial"/>
                <a:ea typeface="Arial"/>
                <a:cs typeface="Arial"/>
                <a:sym typeface="Arial"/>
              </a:rPr>
              <a:t>CASO </a:t>
            </a:r>
            <a:r>
              <a:rPr lang="es-AR" sz="2400" b="1" i="0" u="none" strike="noStrike" cap="none" dirty="0" smtClean="0">
                <a:solidFill>
                  <a:srgbClr val="000000"/>
                </a:solidFill>
                <a:latin typeface="Arial"/>
                <a:ea typeface="Arial"/>
                <a:cs typeface="Arial"/>
                <a:sym typeface="Arial"/>
              </a:rPr>
              <a:t>TESTIGO 1 Y 2</a:t>
            </a:r>
            <a:endParaRPr dirty="0"/>
          </a:p>
          <a:p>
            <a:pPr marL="457200" marR="0" lvl="0" indent="-457200" algn="l" rtl="0">
              <a:lnSpc>
                <a:spcPct val="200000"/>
              </a:lnSpc>
              <a:spcBef>
                <a:spcPts val="0"/>
              </a:spcBef>
              <a:spcAft>
                <a:spcPts val="0"/>
              </a:spcAft>
              <a:buClr>
                <a:srgbClr val="000000"/>
              </a:buClr>
              <a:buSzPts val="2400"/>
              <a:buFont typeface="Arial"/>
              <a:buAutoNum type="arabicPeriod"/>
            </a:pPr>
            <a:r>
              <a:rPr lang="es-AR" sz="2400" b="1" i="0" u="none" strike="noStrike" cap="none" dirty="0">
                <a:solidFill>
                  <a:srgbClr val="000000"/>
                </a:solidFill>
                <a:latin typeface="Arial"/>
                <a:ea typeface="Arial"/>
                <a:cs typeface="Arial"/>
                <a:sym typeface="Arial"/>
              </a:rPr>
              <a:t>CERTIFICADO</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g19e23a57fcd_0_60"/>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PROFESIONAL: </a:t>
            </a:r>
            <a:r>
              <a:rPr lang="es-AR" b="1"/>
              <a:t>CAMPO, GABINETE Y COMPLETA CAMPOS TAD</a:t>
            </a:r>
            <a:endParaRPr b="1"/>
          </a:p>
        </p:txBody>
      </p:sp>
      <p:grpSp>
        <p:nvGrpSpPr>
          <p:cNvPr id="912" name="Google Shape;912;g19e23a57fcd_0_60"/>
          <p:cNvGrpSpPr/>
          <p:nvPr/>
        </p:nvGrpSpPr>
        <p:grpSpPr>
          <a:xfrm>
            <a:off x="486425" y="1807775"/>
            <a:ext cx="11348049" cy="2558775"/>
            <a:chOff x="486425" y="1807775"/>
            <a:chExt cx="11348049" cy="2558775"/>
          </a:xfrm>
        </p:grpSpPr>
        <p:pic>
          <p:nvPicPr>
            <p:cNvPr id="913" name="Google Shape;913;g19e23a57fcd_0_60"/>
            <p:cNvPicPr preferRelativeResize="0"/>
            <p:nvPr/>
          </p:nvPicPr>
          <p:blipFill>
            <a:blip r:embed="rId3">
              <a:alphaModFix/>
            </a:blip>
            <a:stretch>
              <a:fillRect/>
            </a:stretch>
          </p:blipFill>
          <p:spPr>
            <a:xfrm>
              <a:off x="486425" y="1853012"/>
              <a:ext cx="3285950" cy="2468300"/>
            </a:xfrm>
            <a:prstGeom prst="rect">
              <a:avLst/>
            </a:prstGeom>
            <a:noFill/>
            <a:ln>
              <a:noFill/>
            </a:ln>
          </p:spPr>
        </p:pic>
        <p:pic>
          <p:nvPicPr>
            <p:cNvPr id="914" name="Google Shape;914;g19e23a57fcd_0_60"/>
            <p:cNvPicPr preferRelativeResize="0"/>
            <p:nvPr/>
          </p:nvPicPr>
          <p:blipFill>
            <a:blip r:embed="rId4">
              <a:alphaModFix/>
            </a:blip>
            <a:stretch>
              <a:fillRect/>
            </a:stretch>
          </p:blipFill>
          <p:spPr>
            <a:xfrm>
              <a:off x="3840038" y="1807775"/>
              <a:ext cx="4511930" cy="2558775"/>
            </a:xfrm>
            <a:prstGeom prst="rect">
              <a:avLst/>
            </a:prstGeom>
            <a:noFill/>
            <a:ln>
              <a:noFill/>
            </a:ln>
          </p:spPr>
        </p:pic>
        <p:pic>
          <p:nvPicPr>
            <p:cNvPr id="915" name="Google Shape;915;g19e23a57fcd_0_60"/>
            <p:cNvPicPr preferRelativeResize="0"/>
            <p:nvPr/>
          </p:nvPicPr>
          <p:blipFill>
            <a:blip r:embed="rId5">
              <a:alphaModFix/>
            </a:blip>
            <a:stretch>
              <a:fillRect/>
            </a:stretch>
          </p:blipFill>
          <p:spPr>
            <a:xfrm>
              <a:off x="8419650" y="2288130"/>
              <a:ext cx="3414824" cy="1598071"/>
            </a:xfrm>
            <a:prstGeom prst="rect">
              <a:avLst/>
            </a:prstGeom>
            <a:noFill/>
            <a:ln>
              <a:noFill/>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g19e23a57fcd_0_71"/>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TRÁMITE</a:t>
            </a:r>
            <a:r>
              <a:rPr lang="es-AR" sz="2400" b="1" i="0" u="none" strike="noStrike" cap="none">
                <a:solidFill>
                  <a:srgbClr val="666666"/>
                </a:solidFill>
                <a:latin typeface="Montserrat"/>
                <a:ea typeface="Montserrat"/>
                <a:cs typeface="Montserrat"/>
                <a:sym typeface="Montserrat"/>
              </a:rPr>
              <a:t> </a:t>
            </a:r>
            <a:endParaRPr sz="2400" b="1" i="0" u="none" strike="noStrike" cap="none">
              <a:solidFill>
                <a:srgbClr val="666666"/>
              </a:solidFill>
              <a:latin typeface="Montserrat"/>
              <a:ea typeface="Montserrat"/>
              <a:cs typeface="Montserrat"/>
              <a:sym typeface="Montserrat"/>
            </a:endParaRPr>
          </a:p>
        </p:txBody>
      </p:sp>
      <p:sp>
        <p:nvSpPr>
          <p:cNvPr id="922" name="Google Shape;922;g19e23a57fcd_0_71"/>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923" name="Google Shape;923;g19e23a57fcd_0_71"/>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924" name="Google Shape;924;g19e23a57fcd_0_71"/>
          <p:cNvSpPr txBox="1"/>
          <p:nvPr/>
        </p:nvSpPr>
        <p:spPr>
          <a:xfrm>
            <a:off x="431100" y="1567550"/>
            <a:ext cx="1858500" cy="554100"/>
          </a:xfrm>
          <a:prstGeom prst="rect">
            <a:avLst/>
          </a:prstGeom>
          <a:solidFill>
            <a:srgbClr val="F2F2F2"/>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CARATULACIÓN</a:t>
            </a:r>
            <a:endParaRPr b="1">
              <a:solidFill>
                <a:srgbClr val="F7FFB3"/>
              </a:solidFill>
              <a:latin typeface="Montserrat"/>
              <a:ea typeface="Montserrat"/>
              <a:cs typeface="Montserrat"/>
              <a:sym typeface="Montserrat"/>
            </a:endParaRPr>
          </a:p>
        </p:txBody>
      </p:sp>
      <p:cxnSp>
        <p:nvCxnSpPr>
          <p:cNvPr id="925" name="Google Shape;925;g19e23a57fcd_0_71"/>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926" name="Google Shape;926;g19e23a57fcd_0_71"/>
          <p:cNvSpPr txBox="1"/>
          <p:nvPr/>
        </p:nvSpPr>
        <p:spPr>
          <a:xfrm>
            <a:off x="2565440" y="1567538"/>
            <a:ext cx="19206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ANTECEDENTES</a:t>
            </a:r>
            <a:endParaRPr b="1">
              <a:solidFill>
                <a:srgbClr val="F7FFB3"/>
              </a:solidFill>
              <a:latin typeface="Montserrat"/>
              <a:ea typeface="Montserrat"/>
              <a:cs typeface="Montserrat"/>
              <a:sym typeface="Montserrat"/>
            </a:endParaRPr>
          </a:p>
        </p:txBody>
      </p:sp>
      <p:cxnSp>
        <p:nvCxnSpPr>
          <p:cNvPr id="927" name="Google Shape;927;g19e23a57fcd_0_71"/>
          <p:cNvCxnSpPr/>
          <p:nvPr/>
        </p:nvCxnSpPr>
        <p:spPr>
          <a:xfrm>
            <a:off x="431100" y="2965345"/>
            <a:ext cx="11329800" cy="0"/>
          </a:xfrm>
          <a:prstGeom prst="straightConnector1">
            <a:avLst/>
          </a:prstGeom>
          <a:noFill/>
          <a:ln w="38100" cap="flat" cmpd="sng">
            <a:solidFill>
              <a:schemeClr val="dk2"/>
            </a:solidFill>
            <a:prstDash val="solid"/>
            <a:round/>
            <a:headEnd type="none" w="sm" len="sm"/>
            <a:tailEnd type="none" w="sm" len="sm"/>
          </a:ln>
        </p:spPr>
      </p:cxnSp>
      <p:cxnSp>
        <p:nvCxnSpPr>
          <p:cNvPr id="928" name="Google Shape;928;g19e23a57fcd_0_71"/>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929" name="Google Shape;929;g19e23a57fcd_0_71"/>
          <p:cNvSpPr txBox="1"/>
          <p:nvPr/>
        </p:nvSpPr>
        <p:spPr>
          <a:xfrm>
            <a:off x="4750717" y="1567550"/>
            <a:ext cx="2152800" cy="554100"/>
          </a:xfrm>
          <a:prstGeom prst="rect">
            <a:avLst/>
          </a:prstGeom>
          <a:solidFill>
            <a:srgbClr val="666666"/>
          </a:solidFill>
          <a:ln>
            <a:noFill/>
          </a:ln>
        </p:spPr>
        <p:txBody>
          <a:bodyPr spcFirstLastPara="1" wrap="square" lIns="60975" tIns="60975" rIns="60975" bIns="60975" anchor="ctr"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FCC00"/>
                </a:solidFill>
                <a:latin typeface="Montserrat"/>
                <a:ea typeface="Montserrat"/>
                <a:cs typeface="Montserrat"/>
                <a:sym typeface="Montserrat"/>
              </a:rPr>
              <a:t>CARGA DOCUMENTACIÓN</a:t>
            </a:r>
            <a:endParaRPr b="1">
              <a:solidFill>
                <a:srgbClr val="FFCC00"/>
              </a:solidFill>
              <a:latin typeface="Montserrat"/>
              <a:ea typeface="Montserrat"/>
              <a:cs typeface="Montserrat"/>
              <a:sym typeface="Montserrat"/>
            </a:endParaRPr>
          </a:p>
        </p:txBody>
      </p:sp>
      <p:cxnSp>
        <p:nvCxnSpPr>
          <p:cNvPr id="930" name="Google Shape;930;g19e23a57fcd_0_71"/>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931" name="Google Shape;931;g19e23a57fcd_0_71"/>
          <p:cNvSpPr txBox="1"/>
          <p:nvPr/>
        </p:nvSpPr>
        <p:spPr>
          <a:xfrm>
            <a:off x="7177400"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INFO</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A AGIP</a:t>
            </a:r>
            <a:endParaRPr b="1">
              <a:solidFill>
                <a:srgbClr val="F7FFB3"/>
              </a:solidFill>
              <a:latin typeface="Montserrat"/>
              <a:ea typeface="Montserrat"/>
              <a:cs typeface="Montserrat"/>
              <a:sym typeface="Montserrat"/>
            </a:endParaRPr>
          </a:p>
        </p:txBody>
      </p:sp>
      <p:cxnSp>
        <p:nvCxnSpPr>
          <p:cNvPr id="932" name="Google Shape;932;g19e23a57fcd_0_71"/>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933" name="Google Shape;933;g19e23a57fcd_0_71"/>
          <p:cNvSpPr txBox="1"/>
          <p:nvPr/>
        </p:nvSpPr>
        <p:spPr>
          <a:xfrm>
            <a:off x="9597475"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REGISTRO </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CEP</a:t>
            </a:r>
            <a:endParaRPr b="1">
              <a:solidFill>
                <a:srgbClr val="F7FFB3"/>
              </a:solidFill>
              <a:latin typeface="Montserrat"/>
              <a:ea typeface="Montserrat"/>
              <a:cs typeface="Montserrat"/>
              <a:sym typeface="Montserrat"/>
            </a:endParaRPr>
          </a:p>
        </p:txBody>
      </p:sp>
      <p:sp>
        <p:nvSpPr>
          <p:cNvPr id="934" name="Google Shape;934;g19e23a57fcd_0_71"/>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Informe dominio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Encomienda</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3 -</a:t>
            </a:r>
            <a:r>
              <a:rPr lang="es-AR" sz="1300" b="0" i="0" u="none" strike="noStrike" cap="none">
                <a:solidFill>
                  <a:srgbClr val="F2F2F2"/>
                </a:solidFill>
                <a:latin typeface="Montserrat"/>
                <a:ea typeface="Montserrat"/>
                <a:cs typeface="Montserrat"/>
                <a:sym typeface="Montserrat"/>
              </a:rPr>
              <a:t> Cert. Empadron.</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4 -</a:t>
            </a:r>
            <a:r>
              <a:rPr lang="es-AR" sz="1300" b="0" i="0" u="none" strike="noStrike" cap="none">
                <a:solidFill>
                  <a:srgbClr val="F2F2F2"/>
                </a:solidFill>
                <a:latin typeface="Montserrat"/>
                <a:ea typeface="Montserrat"/>
                <a:cs typeface="Montserrat"/>
                <a:sym typeface="Montserrat"/>
              </a:rPr>
              <a:t> Comp. Pago</a:t>
            </a:r>
            <a:endParaRPr sz="1300" b="0" i="0" u="none" strike="noStrike" cap="none">
              <a:solidFill>
                <a:srgbClr val="F2F2F2"/>
              </a:solidFill>
              <a:latin typeface="Montserrat"/>
              <a:ea typeface="Montserrat"/>
              <a:cs typeface="Montserrat"/>
              <a:sym typeface="Montserrat"/>
            </a:endParaRPr>
          </a:p>
        </p:txBody>
      </p:sp>
      <p:sp>
        <p:nvSpPr>
          <p:cNvPr id="935" name="Google Shape;935;g19e23a57fcd_0_71"/>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Ficha Parc.</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Plano índice</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Perímetro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Planos Mensura</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Planos de Obra</a:t>
            </a:r>
            <a:endParaRPr sz="1300" b="0" i="0" u="none" strike="noStrike" cap="none">
              <a:solidFill>
                <a:srgbClr val="F2F2F2"/>
              </a:solidFill>
              <a:latin typeface="Montserrat"/>
              <a:ea typeface="Montserrat"/>
              <a:cs typeface="Montserrat"/>
              <a:sym typeface="Montserrat"/>
            </a:endParaRPr>
          </a:p>
        </p:txBody>
      </p:sp>
      <p:sp>
        <p:nvSpPr>
          <p:cNvPr id="936" name="Google Shape;936;g19e23a57fcd_0_71"/>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585858"/>
                </a:solidFill>
                <a:highlight>
                  <a:srgbClr val="FFCC00"/>
                </a:highlight>
                <a:latin typeface="Montserrat"/>
                <a:ea typeface="Montserrat"/>
                <a:cs typeface="Montserrat"/>
                <a:sym typeface="Montserrat"/>
              </a:rPr>
              <a:t>1</a:t>
            </a:r>
            <a:r>
              <a:rPr lang="es-AR" sz="1300" b="1">
                <a:solidFill>
                  <a:srgbClr val="585858"/>
                </a:solidFill>
                <a:highlight>
                  <a:srgbClr val="FFCC00"/>
                </a:highlight>
                <a:latin typeface="Montserrat"/>
                <a:ea typeface="Montserrat"/>
                <a:cs typeface="Montserrat"/>
                <a:sym typeface="Montserrat"/>
              </a:rPr>
              <a:t> </a:t>
            </a:r>
            <a:r>
              <a:rPr lang="es-AR" sz="1300" b="1" i="0" u="none" strike="noStrike" cap="none">
                <a:solidFill>
                  <a:srgbClr val="585858"/>
                </a:solidFill>
                <a:highlight>
                  <a:srgbClr val="FFCC00"/>
                </a:highlight>
                <a:latin typeface="Montserrat"/>
                <a:ea typeface="Montserrat"/>
                <a:cs typeface="Montserrat"/>
                <a:sym typeface="Montserrat"/>
              </a:rPr>
              <a:t>-</a:t>
            </a:r>
            <a:r>
              <a:rPr lang="es-AR" sz="1300" b="0" i="0" u="none" strike="noStrike" cap="none">
                <a:solidFill>
                  <a:srgbClr val="585858"/>
                </a:solidFill>
                <a:latin typeface="Montserrat"/>
                <a:ea typeface="Montserrat"/>
                <a:cs typeface="Montserrat"/>
                <a:sym typeface="Montserrat"/>
              </a:rPr>
              <a:t> Croquis Parcela (.pdf) y foto fac</a:t>
            </a:r>
            <a:r>
              <a:rPr lang="es-AR" sz="1300">
                <a:solidFill>
                  <a:srgbClr val="585858"/>
                </a:solidFill>
                <a:latin typeface="Montserrat"/>
                <a:ea typeface="Montserrat"/>
                <a:cs typeface="Montserrat"/>
                <a:sym typeface="Montserrat"/>
              </a:rPr>
              <a:t>hada</a:t>
            </a:r>
            <a:r>
              <a:rPr lang="es-AR" sz="1300" b="0" i="0" u="none" strike="noStrike" cap="none">
                <a:solidFill>
                  <a:srgbClr val="585858"/>
                </a:solidFill>
                <a:latin typeface="Montserrat"/>
                <a:ea typeface="Montserrat"/>
                <a:cs typeface="Montserrat"/>
                <a:sym typeface="Montserrat"/>
              </a:rPr>
              <a:t/>
            </a:r>
            <a:br>
              <a:rPr lang="es-AR" sz="1300" b="0" i="0" u="none" strike="noStrike" cap="none">
                <a:solidFill>
                  <a:srgbClr val="585858"/>
                </a:solidFill>
                <a:latin typeface="Montserrat"/>
                <a:ea typeface="Montserrat"/>
                <a:cs typeface="Montserrat"/>
                <a:sym typeface="Montserrat"/>
              </a:rPr>
            </a:br>
            <a:r>
              <a:rPr lang="es-AR" sz="1300" b="1" i="0" u="none" strike="noStrike" cap="none">
                <a:solidFill>
                  <a:srgbClr val="585858"/>
                </a:solidFill>
                <a:highlight>
                  <a:srgbClr val="FFCC00"/>
                </a:highlight>
                <a:latin typeface="Montserrat"/>
                <a:ea typeface="Montserrat"/>
                <a:cs typeface="Montserrat"/>
                <a:sym typeface="Montserrat"/>
              </a:rPr>
              <a:t>2-</a:t>
            </a:r>
            <a:r>
              <a:rPr lang="es-AR" sz="1300" b="0" i="0" u="none" strike="noStrike" cap="none">
                <a:solidFill>
                  <a:srgbClr val="585858"/>
                </a:solidFill>
                <a:latin typeface="Montserrat"/>
                <a:ea typeface="Montserrat"/>
                <a:cs typeface="Montserrat"/>
                <a:sym typeface="Montserrat"/>
              </a:rPr>
              <a:t> Relevamiento (dxf)</a:t>
            </a:r>
            <a:br>
              <a:rPr lang="es-AR" sz="1300" b="0" i="0" u="none" strike="noStrike" cap="none">
                <a:solidFill>
                  <a:srgbClr val="585858"/>
                </a:solidFill>
                <a:latin typeface="Montserrat"/>
                <a:ea typeface="Montserrat"/>
                <a:cs typeface="Montserrat"/>
                <a:sym typeface="Montserrat"/>
              </a:rPr>
            </a:br>
            <a:r>
              <a:rPr lang="es-AR" sz="1300" b="1" i="0" u="none" strike="noStrike" cap="none">
                <a:solidFill>
                  <a:srgbClr val="585858"/>
                </a:solidFill>
                <a:highlight>
                  <a:srgbClr val="FFCC00"/>
                </a:highlight>
                <a:latin typeface="Montserrat"/>
                <a:ea typeface="Montserrat"/>
                <a:cs typeface="Montserrat"/>
                <a:sym typeface="Montserrat"/>
              </a:rPr>
              <a:t>3-</a:t>
            </a:r>
            <a:r>
              <a:rPr lang="es-AR" sz="1300" b="0" i="0" u="none" strike="noStrike" cap="none">
                <a:solidFill>
                  <a:srgbClr val="585858"/>
                </a:solidFill>
                <a:latin typeface="Montserrat"/>
                <a:ea typeface="Montserrat"/>
                <a:cs typeface="Montserrat"/>
                <a:sym typeface="Montserrat"/>
              </a:rPr>
              <a:t> Forms. de valuación (pdf)*</a:t>
            </a:r>
            <a:br>
              <a:rPr lang="es-AR" sz="1300" b="0" i="0" u="none" strike="noStrike" cap="none">
                <a:solidFill>
                  <a:srgbClr val="585858"/>
                </a:solidFill>
                <a:latin typeface="Montserrat"/>
                <a:ea typeface="Montserrat"/>
                <a:cs typeface="Montserrat"/>
                <a:sym typeface="Montserrat"/>
              </a:rPr>
            </a:br>
            <a:r>
              <a:rPr lang="es-AR" sz="1300" b="1" i="0" u="none" strike="noStrike" cap="none">
                <a:solidFill>
                  <a:srgbClr val="585858"/>
                </a:solidFill>
                <a:highlight>
                  <a:srgbClr val="FFCC00"/>
                </a:highlight>
                <a:latin typeface="Montserrat"/>
                <a:ea typeface="Montserrat"/>
                <a:cs typeface="Montserrat"/>
                <a:sym typeface="Montserrat"/>
              </a:rPr>
              <a:t>4-</a:t>
            </a:r>
            <a:r>
              <a:rPr lang="es-AR" sz="1300" b="0" i="0" u="none" strike="noStrike" cap="none">
                <a:solidFill>
                  <a:srgbClr val="585858"/>
                </a:solidFill>
                <a:latin typeface="Montserrat"/>
                <a:ea typeface="Montserrat"/>
                <a:cs typeface="Montserrat"/>
                <a:sym typeface="Montserrat"/>
              </a:rPr>
              <a:t> Form Resumen (TAD)*</a:t>
            </a:r>
            <a:endParaRPr sz="1300" b="0" i="0" u="none" strike="noStrike" cap="none">
              <a:solidFill>
                <a:srgbClr val="58585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585858"/>
                </a:solidFill>
                <a:highlight>
                  <a:srgbClr val="FFCC00"/>
                </a:highlight>
                <a:latin typeface="Montserrat"/>
                <a:ea typeface="Montserrat"/>
                <a:cs typeface="Montserrat"/>
                <a:sym typeface="Montserrat"/>
              </a:rPr>
              <a:t>5-</a:t>
            </a:r>
            <a:r>
              <a:rPr lang="es-AR" sz="1300" b="0" i="0" u="none" strike="noStrike" cap="none">
                <a:solidFill>
                  <a:srgbClr val="585858"/>
                </a:solidFill>
                <a:latin typeface="Montserrat"/>
                <a:ea typeface="Montserrat"/>
                <a:cs typeface="Montserrat"/>
                <a:sym typeface="Montserrat"/>
              </a:rPr>
              <a:t> Form Dominial ( TAD)</a:t>
            </a:r>
            <a:endParaRPr sz="1300" b="0" i="0" u="none" strike="noStrike" cap="none">
              <a:solidFill>
                <a:srgbClr val="585858"/>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585858"/>
                </a:solidFill>
                <a:highlight>
                  <a:srgbClr val="FFCC00"/>
                </a:highlight>
                <a:latin typeface="Montserrat"/>
                <a:ea typeface="Montserrat"/>
                <a:cs typeface="Montserrat"/>
                <a:sym typeface="Montserrat"/>
              </a:rPr>
              <a:t>6-</a:t>
            </a:r>
            <a:r>
              <a:rPr lang="es-AR" sz="1300" b="0" i="0" u="none" strike="noStrike" cap="none">
                <a:solidFill>
                  <a:srgbClr val="585858"/>
                </a:solidFill>
                <a:latin typeface="Montserrat"/>
                <a:ea typeface="Montserrat"/>
                <a:cs typeface="Montserrat"/>
                <a:sym typeface="Montserrat"/>
              </a:rPr>
              <a:t> Form Mensura (TAD)</a:t>
            </a:r>
            <a:endParaRPr sz="1300" b="0" i="0" u="none" strike="noStrike" cap="none">
              <a:solidFill>
                <a:srgbClr val="585858"/>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585858"/>
                </a:solidFill>
                <a:latin typeface="Montserrat"/>
                <a:ea typeface="Montserrat"/>
                <a:cs typeface="Montserrat"/>
                <a:sym typeface="Montserrat"/>
              </a:rPr>
              <a:t>*3 y 4 en caso de que haya construcciones no declaradas que excedan la tolerancia</a:t>
            </a:r>
            <a:endParaRPr sz="1100" b="0" i="1" u="none" strike="noStrike" cap="none">
              <a:solidFill>
                <a:srgbClr val="585858"/>
              </a:solidFill>
              <a:latin typeface="Montserrat"/>
              <a:ea typeface="Montserrat"/>
              <a:cs typeface="Montserrat"/>
              <a:sym typeface="Montserrat"/>
            </a:endParaRPr>
          </a:p>
        </p:txBody>
      </p:sp>
      <p:sp>
        <p:nvSpPr>
          <p:cNvPr id="937" name="Google Shape;937;g19e23a57fcd_0_71"/>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Si existen diferencias con lo empadronado</a:t>
            </a:r>
            <a:endParaRPr sz="1300" b="0" i="0" u="none" strike="noStrike" cap="none">
              <a:solidFill>
                <a:srgbClr val="F2F2F2"/>
              </a:solidFill>
              <a:latin typeface="Montserrat"/>
              <a:ea typeface="Montserrat"/>
              <a:cs typeface="Montserrat"/>
              <a:sym typeface="Montserrat"/>
            </a:endParaRPr>
          </a:p>
        </p:txBody>
      </p:sp>
      <p:sp>
        <p:nvSpPr>
          <p:cNvPr id="938" name="Google Shape;938;g19e23a57fcd_0_71"/>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Emisión y notificación del Certificado de estado Parcelario</a:t>
            </a:r>
            <a:endParaRPr sz="1300" b="0" i="0" u="none" strike="noStrike" cap="none">
              <a:solidFill>
                <a:srgbClr val="F2F2F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grpSp>
        <p:nvGrpSpPr>
          <p:cNvPr id="945" name="Google Shape;945;p3"/>
          <p:cNvGrpSpPr/>
          <p:nvPr/>
        </p:nvGrpSpPr>
        <p:grpSpPr>
          <a:xfrm>
            <a:off x="-113341" y="0"/>
            <a:ext cx="11675932" cy="6370825"/>
            <a:chOff x="-43769" y="-22573"/>
            <a:chExt cx="11675932" cy="6370825"/>
          </a:xfrm>
        </p:grpSpPr>
        <p:sp>
          <p:nvSpPr>
            <p:cNvPr id="946" name="Google Shape;946;p3"/>
            <p:cNvSpPr/>
            <p:nvPr/>
          </p:nvSpPr>
          <p:spPr>
            <a:xfrm>
              <a:off x="1585239" y="-22573"/>
              <a:ext cx="4921310" cy="6370825"/>
            </a:xfrm>
            <a:prstGeom prst="rect">
              <a:avLst/>
            </a:prstGeom>
            <a:solidFill>
              <a:srgbClr val="FFF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7" name="Google Shape;947;p3"/>
            <p:cNvSpPr/>
            <p:nvPr/>
          </p:nvSpPr>
          <p:spPr>
            <a:xfrm>
              <a:off x="-43769" y="0"/>
              <a:ext cx="1655399" cy="63452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948" name="Google Shape;948;p3"/>
            <p:cNvCxnSpPr/>
            <p:nvPr/>
          </p:nvCxnSpPr>
          <p:spPr>
            <a:xfrm>
              <a:off x="6532940" y="573791"/>
              <a:ext cx="0" cy="5760000"/>
            </a:xfrm>
            <a:prstGeom prst="straightConnector1">
              <a:avLst/>
            </a:prstGeom>
            <a:noFill/>
            <a:ln w="9525" cap="flat" cmpd="sng">
              <a:solidFill>
                <a:srgbClr val="FDA739"/>
              </a:solidFill>
              <a:prstDash val="dash"/>
              <a:round/>
              <a:headEnd type="none" w="sm" len="sm"/>
              <a:tailEnd type="none" w="sm" len="sm"/>
            </a:ln>
          </p:spPr>
        </p:cxnSp>
        <p:sp>
          <p:nvSpPr>
            <p:cNvPr id="949" name="Google Shape;949;p3"/>
            <p:cNvSpPr txBox="1"/>
            <p:nvPr/>
          </p:nvSpPr>
          <p:spPr>
            <a:xfrm rot="-5400000">
              <a:off x="-1979158" y="2500528"/>
              <a:ext cx="560830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b="0" i="0" u="none" strike="noStrike" cap="none">
                  <a:solidFill>
                    <a:srgbClr val="9F5900"/>
                  </a:solidFill>
                  <a:latin typeface="Bodoni"/>
                  <a:ea typeface="Bodoni"/>
                  <a:cs typeface="Bodoni"/>
                  <a:sym typeface="Bodoni"/>
                </a:rPr>
                <a:t>D O M I N I O</a:t>
              </a:r>
              <a:endParaRPr/>
            </a:p>
            <a:p>
              <a:pPr marL="0" marR="0" lvl="0" indent="0" algn="l" rtl="0">
                <a:lnSpc>
                  <a:spcPct val="100000"/>
                </a:lnSpc>
                <a:spcBef>
                  <a:spcPts val="0"/>
                </a:spcBef>
                <a:spcAft>
                  <a:spcPts val="0"/>
                </a:spcAft>
                <a:buNone/>
              </a:pPr>
              <a:r>
                <a:rPr lang="es-AR" sz="1600" b="1" i="0" u="none" strike="noStrike" cap="none">
                  <a:solidFill>
                    <a:srgbClr val="9F5900"/>
                  </a:solidFill>
                  <a:latin typeface="Arial"/>
                  <a:ea typeface="Arial"/>
                  <a:cs typeface="Arial"/>
                  <a:sym typeface="Arial"/>
                </a:rPr>
                <a:t>RT: 29.4 Formulario técnico de datos dominiales</a:t>
              </a:r>
              <a:endParaRPr sz="4000" b="0" i="0" u="none" strike="noStrike" cap="none">
                <a:solidFill>
                  <a:srgbClr val="9F5900"/>
                </a:solidFill>
                <a:latin typeface="Bodoni"/>
                <a:ea typeface="Bodoni"/>
                <a:cs typeface="Bodoni"/>
                <a:sym typeface="Bodoni"/>
              </a:endParaRPr>
            </a:p>
          </p:txBody>
        </p:sp>
        <p:grpSp>
          <p:nvGrpSpPr>
            <p:cNvPr id="950" name="Google Shape;950;p3"/>
            <p:cNvGrpSpPr/>
            <p:nvPr/>
          </p:nvGrpSpPr>
          <p:grpSpPr>
            <a:xfrm>
              <a:off x="2263140" y="173431"/>
              <a:ext cx="9369023" cy="6065047"/>
              <a:chOff x="2263140" y="173431"/>
              <a:chExt cx="9369023" cy="6065047"/>
            </a:xfrm>
          </p:grpSpPr>
          <p:sp>
            <p:nvSpPr>
              <p:cNvPr id="951" name="Google Shape;951;p3"/>
              <p:cNvSpPr txBox="1"/>
              <p:nvPr/>
            </p:nvSpPr>
            <p:spPr>
              <a:xfrm>
                <a:off x="2263140" y="173431"/>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952" name="Google Shape;952;p3"/>
              <p:cNvSpPr txBox="1"/>
              <p:nvPr/>
            </p:nvSpPr>
            <p:spPr>
              <a:xfrm>
                <a:off x="7008160" y="181860"/>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grpSp>
            <p:nvGrpSpPr>
              <p:cNvPr id="953" name="Google Shape;953;p3"/>
              <p:cNvGrpSpPr/>
              <p:nvPr/>
            </p:nvGrpSpPr>
            <p:grpSpPr>
              <a:xfrm>
                <a:off x="2537321" y="3846172"/>
                <a:ext cx="9094842" cy="2392306"/>
                <a:chOff x="2537321" y="3846172"/>
                <a:chExt cx="9094842" cy="2392306"/>
              </a:xfrm>
            </p:grpSpPr>
            <p:grpSp>
              <p:nvGrpSpPr>
                <p:cNvPr id="954" name="Google Shape;954;p3"/>
                <p:cNvGrpSpPr/>
                <p:nvPr/>
              </p:nvGrpSpPr>
              <p:grpSpPr>
                <a:xfrm>
                  <a:off x="2537321" y="4604182"/>
                  <a:ext cx="9094842" cy="1634296"/>
                  <a:chOff x="2537321" y="4225048"/>
                  <a:chExt cx="9094842" cy="1634296"/>
                </a:xfrm>
              </p:grpSpPr>
              <p:sp>
                <p:nvSpPr>
                  <p:cNvPr id="955" name="Google Shape;955;p3"/>
                  <p:cNvSpPr/>
                  <p:nvPr/>
                </p:nvSpPr>
                <p:spPr>
                  <a:xfrm>
                    <a:off x="2646812" y="4643034"/>
                    <a:ext cx="3819185" cy="2878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6" name="Google Shape;956;p3"/>
                  <p:cNvSpPr txBox="1"/>
                  <p:nvPr/>
                </p:nvSpPr>
                <p:spPr>
                  <a:xfrm>
                    <a:off x="2551177" y="4225048"/>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Restricciones y Afectaciones Inscriptas</a:t>
                    </a:r>
                    <a:endParaRPr sz="1200" b="1" i="0" u="none" strike="noStrike" cap="none">
                      <a:solidFill>
                        <a:schemeClr val="dk1"/>
                      </a:solidFill>
                      <a:latin typeface="Arial"/>
                      <a:ea typeface="Arial"/>
                      <a:cs typeface="Arial"/>
                      <a:sym typeface="Arial"/>
                    </a:endParaRPr>
                  </a:p>
                </p:txBody>
              </p:sp>
              <p:cxnSp>
                <p:nvCxnSpPr>
                  <p:cNvPr id="957" name="Google Shape;957;p3"/>
                  <p:cNvCxnSpPr/>
                  <p:nvPr/>
                </p:nvCxnSpPr>
                <p:spPr>
                  <a:xfrm>
                    <a:off x="6611015" y="4740401"/>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58" name="Google Shape;958;p3"/>
                  <p:cNvSpPr/>
                  <p:nvPr/>
                </p:nvSpPr>
                <p:spPr>
                  <a:xfrm>
                    <a:off x="2632956" y="5543586"/>
                    <a:ext cx="3819185" cy="315758"/>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9" name="Google Shape;959;p3"/>
                  <p:cNvSpPr txBox="1"/>
                  <p:nvPr/>
                </p:nvSpPr>
                <p:spPr>
                  <a:xfrm>
                    <a:off x="2537321" y="5125600"/>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Observaciones</a:t>
                    </a:r>
                    <a:endParaRPr sz="1200" b="1" i="0" u="none" strike="noStrike" cap="none">
                      <a:solidFill>
                        <a:schemeClr val="dk1"/>
                      </a:solidFill>
                      <a:latin typeface="Arial"/>
                      <a:ea typeface="Arial"/>
                      <a:cs typeface="Arial"/>
                      <a:sym typeface="Arial"/>
                    </a:endParaRPr>
                  </a:p>
                </p:txBody>
              </p:sp>
              <p:sp>
                <p:nvSpPr>
                  <p:cNvPr id="960" name="Google Shape;960;p3"/>
                  <p:cNvSpPr txBox="1"/>
                  <p:nvPr/>
                </p:nvSpPr>
                <p:spPr>
                  <a:xfrm>
                    <a:off x="7905182" y="5551567"/>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Solo en casos relevantes</a:t>
                    </a:r>
                    <a:endParaRPr sz="1400" b="0" i="0" u="none" strike="noStrike" cap="none">
                      <a:solidFill>
                        <a:srgbClr val="000000"/>
                      </a:solidFill>
                      <a:latin typeface="Arial"/>
                      <a:ea typeface="Arial"/>
                      <a:cs typeface="Arial"/>
                      <a:sym typeface="Arial"/>
                    </a:endParaRPr>
                  </a:p>
                </p:txBody>
              </p:sp>
              <p:cxnSp>
                <p:nvCxnSpPr>
                  <p:cNvPr id="961" name="Google Shape;961;p3"/>
                  <p:cNvCxnSpPr/>
                  <p:nvPr/>
                </p:nvCxnSpPr>
                <p:spPr>
                  <a:xfrm>
                    <a:off x="6597159" y="5640953"/>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62" name="Google Shape;962;p3"/>
                  <p:cNvSpPr txBox="1"/>
                  <p:nvPr/>
                </p:nvSpPr>
                <p:spPr>
                  <a:xfrm>
                    <a:off x="7919037" y="4505541"/>
                    <a:ext cx="371312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Servidumbres/expropiaciones/ etc. copiar del informe en Mayúsculas y minúsculas. </a:t>
                    </a:r>
                    <a:endParaRPr/>
                  </a:p>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Nunca en MAYUSCULAS.</a:t>
                    </a:r>
                    <a:endParaRPr sz="1400" b="0" i="0" u="none" strike="noStrike" cap="none">
                      <a:solidFill>
                        <a:srgbClr val="000000"/>
                      </a:solidFill>
                      <a:latin typeface="Arial"/>
                      <a:ea typeface="Arial"/>
                      <a:cs typeface="Arial"/>
                      <a:sym typeface="Arial"/>
                    </a:endParaRPr>
                  </a:p>
                </p:txBody>
              </p:sp>
            </p:grpSp>
            <p:sp>
              <p:nvSpPr>
                <p:cNvPr id="963" name="Google Shape;963;p3"/>
                <p:cNvSpPr txBox="1"/>
                <p:nvPr/>
              </p:nvSpPr>
              <p:spPr>
                <a:xfrm>
                  <a:off x="2697051" y="4204233"/>
                  <a:ext cx="9994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Calculada</a:t>
                  </a:r>
                  <a:endParaRPr sz="1200" b="1" i="0" u="none" strike="noStrike" cap="none">
                    <a:solidFill>
                      <a:schemeClr val="dk1"/>
                    </a:solidFill>
                    <a:latin typeface="Arial"/>
                    <a:ea typeface="Arial"/>
                    <a:cs typeface="Arial"/>
                    <a:sym typeface="Arial"/>
                  </a:endParaRPr>
                </a:p>
              </p:txBody>
            </p:sp>
            <p:sp>
              <p:nvSpPr>
                <p:cNvPr id="964" name="Google Shape;964;p3"/>
                <p:cNvSpPr txBox="1"/>
                <p:nvPr/>
              </p:nvSpPr>
              <p:spPr>
                <a:xfrm>
                  <a:off x="2708539" y="3846172"/>
                  <a:ext cx="14481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Superficie (m2)</a:t>
                  </a:r>
                  <a:endParaRPr sz="1200" b="1" i="0" u="none" strike="noStrike" cap="none">
                    <a:solidFill>
                      <a:schemeClr val="dk1"/>
                    </a:solidFill>
                    <a:latin typeface="Arial"/>
                    <a:ea typeface="Arial"/>
                    <a:cs typeface="Arial"/>
                    <a:sym typeface="Arial"/>
                  </a:endParaRPr>
                </a:p>
              </p:txBody>
            </p:sp>
            <p:sp>
              <p:nvSpPr>
                <p:cNvPr id="965" name="Google Shape;965;p3"/>
                <p:cNvSpPr/>
                <p:nvPr/>
              </p:nvSpPr>
              <p:spPr>
                <a:xfrm>
                  <a:off x="4978457" y="3846172"/>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6" name="Google Shape;966;p3"/>
                <p:cNvSpPr/>
                <p:nvPr/>
              </p:nvSpPr>
              <p:spPr>
                <a:xfrm>
                  <a:off x="4978457" y="4269104"/>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7" name="Google Shape;967;p3"/>
                <p:cNvSpPr txBox="1"/>
                <p:nvPr/>
              </p:nvSpPr>
              <p:spPr>
                <a:xfrm>
                  <a:off x="7897460" y="3866943"/>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Superficie indicada en Titulo</a:t>
                  </a:r>
                  <a:endParaRPr sz="1400" b="0" i="0" u="none" strike="noStrike" cap="none">
                    <a:solidFill>
                      <a:srgbClr val="000000"/>
                    </a:solidFill>
                    <a:latin typeface="Arial"/>
                    <a:ea typeface="Arial"/>
                    <a:cs typeface="Arial"/>
                    <a:sym typeface="Arial"/>
                  </a:endParaRPr>
                </a:p>
              </p:txBody>
            </p:sp>
            <p:cxnSp>
              <p:nvCxnSpPr>
                <p:cNvPr id="968" name="Google Shape;968;p3"/>
                <p:cNvCxnSpPr/>
                <p:nvPr/>
              </p:nvCxnSpPr>
              <p:spPr>
                <a:xfrm>
                  <a:off x="6589437" y="3956329"/>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69" name="Google Shape;969;p3"/>
                <p:cNvSpPr txBox="1"/>
                <p:nvPr/>
              </p:nvSpPr>
              <p:spPr>
                <a:xfrm>
                  <a:off x="7893746" y="4286967"/>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SI/NO</a:t>
                  </a:r>
                  <a:endParaRPr sz="1400" b="0" i="0" u="none" strike="noStrike" cap="none">
                    <a:solidFill>
                      <a:srgbClr val="000000"/>
                    </a:solidFill>
                    <a:latin typeface="Arial"/>
                    <a:ea typeface="Arial"/>
                    <a:cs typeface="Arial"/>
                    <a:sym typeface="Arial"/>
                  </a:endParaRPr>
                </a:p>
              </p:txBody>
            </p:sp>
            <p:cxnSp>
              <p:nvCxnSpPr>
                <p:cNvPr id="970" name="Google Shape;970;p3"/>
                <p:cNvCxnSpPr/>
                <p:nvPr/>
              </p:nvCxnSpPr>
              <p:spPr>
                <a:xfrm>
                  <a:off x="6585723" y="4376353"/>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71" name="Google Shape;971;p3"/>
                <p:cNvSpPr/>
                <p:nvPr/>
              </p:nvSpPr>
              <p:spPr>
                <a:xfrm rot="10800000" flipH="1">
                  <a:off x="6256824" y="4335054"/>
                  <a:ext cx="182453" cy="10784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72" name="Google Shape;972;p3"/>
              <p:cNvGrpSpPr/>
              <p:nvPr/>
            </p:nvGrpSpPr>
            <p:grpSpPr>
              <a:xfrm>
                <a:off x="2456973" y="612420"/>
                <a:ext cx="7969212" cy="2625259"/>
                <a:chOff x="2160700" y="2054529"/>
                <a:chExt cx="7969212" cy="2625259"/>
              </a:xfrm>
            </p:grpSpPr>
            <p:grpSp>
              <p:nvGrpSpPr>
                <p:cNvPr id="973" name="Google Shape;973;p3"/>
                <p:cNvGrpSpPr/>
                <p:nvPr/>
              </p:nvGrpSpPr>
              <p:grpSpPr>
                <a:xfrm>
                  <a:off x="2160700" y="2054529"/>
                  <a:ext cx="7885956" cy="2200728"/>
                  <a:chOff x="752814" y="2417386"/>
                  <a:chExt cx="7885956" cy="2200728"/>
                </a:xfrm>
              </p:grpSpPr>
              <p:sp>
                <p:nvSpPr>
                  <p:cNvPr id="974" name="Google Shape;974;p3"/>
                  <p:cNvSpPr txBox="1"/>
                  <p:nvPr/>
                </p:nvSpPr>
                <p:spPr>
                  <a:xfrm>
                    <a:off x="905210" y="3098372"/>
                    <a:ext cx="173539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600" b="0" i="0" u="none" strike="noStrike" cap="none">
                        <a:solidFill>
                          <a:schemeClr val="dk2"/>
                        </a:solidFill>
                        <a:latin typeface="Arial"/>
                        <a:ea typeface="Arial"/>
                        <a:cs typeface="Arial"/>
                        <a:sym typeface="Arial"/>
                      </a:rPr>
                      <a:t>Inscripción RPI</a:t>
                    </a:r>
                    <a:endParaRPr sz="1600" b="0" i="0" u="none" strike="noStrike" cap="none">
                      <a:solidFill>
                        <a:schemeClr val="dk2"/>
                      </a:solidFill>
                      <a:latin typeface="Arial"/>
                      <a:ea typeface="Arial"/>
                      <a:cs typeface="Arial"/>
                      <a:sym typeface="Arial"/>
                    </a:endParaRPr>
                  </a:p>
                </p:txBody>
              </p:sp>
              <p:sp>
                <p:nvSpPr>
                  <p:cNvPr id="975" name="Google Shape;975;p3"/>
                  <p:cNvSpPr txBox="1"/>
                  <p:nvPr/>
                </p:nvSpPr>
                <p:spPr>
                  <a:xfrm>
                    <a:off x="1231577" y="2838921"/>
                    <a:ext cx="196356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dk2"/>
                        </a:solidFill>
                        <a:latin typeface="Arial"/>
                        <a:ea typeface="Arial"/>
                        <a:cs typeface="Arial"/>
                        <a:sym typeface="Arial"/>
                      </a:rPr>
                      <a:t>Datos de Inscripción</a:t>
                    </a:r>
                    <a:endParaRPr sz="1200" b="0" i="0" u="none" strike="noStrike" cap="none">
                      <a:solidFill>
                        <a:schemeClr val="dk2"/>
                      </a:solidFill>
                      <a:latin typeface="Arial"/>
                      <a:ea typeface="Arial"/>
                      <a:cs typeface="Arial"/>
                      <a:sym typeface="Arial"/>
                    </a:endParaRPr>
                  </a:p>
                </p:txBody>
              </p:sp>
              <p:sp>
                <p:nvSpPr>
                  <p:cNvPr id="976" name="Google Shape;976;p3"/>
                  <p:cNvSpPr txBox="1"/>
                  <p:nvPr/>
                </p:nvSpPr>
                <p:spPr>
                  <a:xfrm>
                    <a:off x="1008596" y="3861548"/>
                    <a:ext cx="9994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000" b="0" i="0" u="none" strike="noStrike" cap="none">
                        <a:solidFill>
                          <a:schemeClr val="dk2"/>
                        </a:solidFill>
                        <a:latin typeface="Arial"/>
                        <a:ea typeface="Arial"/>
                        <a:cs typeface="Arial"/>
                        <a:sym typeface="Arial"/>
                      </a:rPr>
                      <a:t>Tomo y </a:t>
                    </a:r>
                    <a:r>
                      <a:rPr lang="es-AR" sz="1200" b="0" i="0" u="none" strike="noStrike" cap="none">
                        <a:solidFill>
                          <a:schemeClr val="dk2"/>
                        </a:solidFill>
                        <a:latin typeface="Arial"/>
                        <a:ea typeface="Arial"/>
                        <a:cs typeface="Arial"/>
                        <a:sym typeface="Arial"/>
                      </a:rPr>
                      <a:t>Folio</a:t>
                    </a:r>
                    <a:endParaRPr sz="1200" b="0" i="0" u="none" strike="noStrike" cap="none">
                      <a:solidFill>
                        <a:schemeClr val="dk2"/>
                      </a:solidFill>
                      <a:latin typeface="Arial"/>
                      <a:ea typeface="Arial"/>
                      <a:cs typeface="Arial"/>
                      <a:sym typeface="Arial"/>
                    </a:endParaRPr>
                  </a:p>
                </p:txBody>
              </p:sp>
              <p:sp>
                <p:nvSpPr>
                  <p:cNvPr id="977" name="Google Shape;977;p3"/>
                  <p:cNvSpPr/>
                  <p:nvPr/>
                </p:nvSpPr>
                <p:spPr>
                  <a:xfrm>
                    <a:off x="873045" y="2886318"/>
                    <a:ext cx="147039" cy="147039"/>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8" name="Google Shape;978;p3"/>
                  <p:cNvSpPr/>
                  <p:nvPr/>
                </p:nvSpPr>
                <p:spPr>
                  <a:xfrm>
                    <a:off x="1084538" y="2886318"/>
                    <a:ext cx="147039" cy="147039"/>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9" name="Google Shape;979;p3"/>
                  <p:cNvSpPr txBox="1"/>
                  <p:nvPr/>
                </p:nvSpPr>
                <p:spPr>
                  <a:xfrm>
                    <a:off x="1020085" y="3503487"/>
                    <a:ext cx="9879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dk2"/>
                        </a:solidFill>
                        <a:latin typeface="Arial"/>
                        <a:ea typeface="Arial"/>
                        <a:cs typeface="Arial"/>
                        <a:sym typeface="Arial"/>
                      </a:rPr>
                      <a:t>Matriculas</a:t>
                    </a:r>
                    <a:endParaRPr sz="1200" b="0" i="0" u="none" strike="noStrike" cap="none">
                      <a:solidFill>
                        <a:schemeClr val="dk2"/>
                      </a:solidFill>
                      <a:latin typeface="Arial"/>
                      <a:ea typeface="Arial"/>
                      <a:cs typeface="Arial"/>
                      <a:sym typeface="Arial"/>
                    </a:endParaRPr>
                  </a:p>
                </p:txBody>
              </p:sp>
              <p:sp>
                <p:nvSpPr>
                  <p:cNvPr id="980" name="Google Shape;980;p3"/>
                  <p:cNvSpPr txBox="1"/>
                  <p:nvPr/>
                </p:nvSpPr>
                <p:spPr>
                  <a:xfrm>
                    <a:off x="818003" y="2825948"/>
                    <a:ext cx="2479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981" name="Google Shape;981;p3"/>
                  <p:cNvSpPr txBox="1"/>
                  <p:nvPr/>
                </p:nvSpPr>
                <p:spPr>
                  <a:xfrm>
                    <a:off x="1079721" y="2812163"/>
                    <a:ext cx="16998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982" name="Google Shape;982;p3"/>
                  <p:cNvSpPr/>
                  <p:nvPr/>
                </p:nvSpPr>
                <p:spPr>
                  <a:xfrm>
                    <a:off x="3290002" y="3503487"/>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3" name="Google Shape;983;p3"/>
                  <p:cNvSpPr/>
                  <p:nvPr/>
                </p:nvSpPr>
                <p:spPr>
                  <a:xfrm>
                    <a:off x="3290002" y="3926419"/>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4" name="Google Shape;984;p3"/>
                  <p:cNvSpPr txBox="1"/>
                  <p:nvPr/>
                </p:nvSpPr>
                <p:spPr>
                  <a:xfrm>
                    <a:off x="752814" y="2490903"/>
                    <a:ext cx="229518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Datos de Dominio</a:t>
                    </a:r>
                    <a:endParaRPr sz="1200" b="1" i="0" u="none" strike="noStrike" cap="none">
                      <a:solidFill>
                        <a:schemeClr val="dk1"/>
                      </a:solidFill>
                      <a:latin typeface="Arial"/>
                      <a:ea typeface="Arial"/>
                      <a:cs typeface="Arial"/>
                      <a:sym typeface="Arial"/>
                    </a:endParaRPr>
                  </a:p>
                </p:txBody>
              </p:sp>
              <p:sp>
                <p:nvSpPr>
                  <p:cNvPr id="985" name="Google Shape;985;p3"/>
                  <p:cNvSpPr txBox="1"/>
                  <p:nvPr/>
                </p:nvSpPr>
                <p:spPr>
                  <a:xfrm>
                    <a:off x="2091551" y="2417386"/>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986" name="Google Shape;986;p3"/>
                  <p:cNvSpPr txBox="1"/>
                  <p:nvPr/>
                </p:nvSpPr>
                <p:spPr>
                  <a:xfrm>
                    <a:off x="6102608" y="4310337"/>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TM:728-FL:359-ZN:S-FC:562</a:t>
                    </a:r>
                    <a:endParaRPr sz="1400" b="0" i="0" u="none" strike="noStrike" cap="none">
                      <a:solidFill>
                        <a:srgbClr val="000000"/>
                      </a:solidFill>
                      <a:latin typeface="Arial"/>
                      <a:ea typeface="Arial"/>
                      <a:cs typeface="Arial"/>
                      <a:sym typeface="Arial"/>
                    </a:endParaRPr>
                  </a:p>
                </p:txBody>
              </p:sp>
              <p:sp>
                <p:nvSpPr>
                  <p:cNvPr id="987" name="Google Shape;987;p3"/>
                  <p:cNvSpPr txBox="1"/>
                  <p:nvPr/>
                </p:nvSpPr>
                <p:spPr>
                  <a:xfrm>
                    <a:off x="6102608" y="2629402"/>
                    <a:ext cx="1019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1-34704</a:t>
                    </a:r>
                    <a:endParaRPr sz="1400" b="0" i="0" u="none" strike="noStrike" cap="none">
                      <a:solidFill>
                        <a:srgbClr val="000000"/>
                      </a:solidFill>
                      <a:latin typeface="Arial"/>
                      <a:ea typeface="Arial"/>
                      <a:cs typeface="Arial"/>
                      <a:sym typeface="Arial"/>
                    </a:endParaRPr>
                  </a:p>
                </p:txBody>
              </p:sp>
              <p:cxnSp>
                <p:nvCxnSpPr>
                  <p:cNvPr id="988" name="Google Shape;988;p3"/>
                  <p:cNvCxnSpPr/>
                  <p:nvPr/>
                </p:nvCxnSpPr>
                <p:spPr>
                  <a:xfrm rot="10800000" flipH="1">
                    <a:off x="4877841" y="2767902"/>
                    <a:ext cx="1121759" cy="845864"/>
                  </a:xfrm>
                  <a:prstGeom prst="bentConnector3">
                    <a:avLst>
                      <a:gd name="adj1" fmla="val 58753"/>
                    </a:avLst>
                  </a:prstGeom>
                  <a:noFill/>
                  <a:ln w="9525" cap="flat" cmpd="sng">
                    <a:solidFill>
                      <a:srgbClr val="FDA739"/>
                    </a:solidFill>
                    <a:prstDash val="solid"/>
                    <a:round/>
                    <a:headEnd type="none" w="sm" len="sm"/>
                    <a:tailEnd type="triangle" w="med" len="med"/>
                  </a:ln>
                </p:spPr>
              </p:cxnSp>
              <p:cxnSp>
                <p:nvCxnSpPr>
                  <p:cNvPr id="989" name="Google Shape;989;p3"/>
                  <p:cNvCxnSpPr/>
                  <p:nvPr/>
                </p:nvCxnSpPr>
                <p:spPr>
                  <a:xfrm>
                    <a:off x="4877841" y="4035029"/>
                    <a:ext cx="1260187" cy="429197"/>
                  </a:xfrm>
                  <a:prstGeom prst="bentConnector3">
                    <a:avLst>
                      <a:gd name="adj1" fmla="val 54252"/>
                    </a:avLst>
                  </a:prstGeom>
                  <a:noFill/>
                  <a:ln w="9525" cap="flat" cmpd="sng">
                    <a:solidFill>
                      <a:srgbClr val="FDA739"/>
                    </a:solidFill>
                    <a:prstDash val="solid"/>
                    <a:round/>
                    <a:headEnd type="none" w="sm" len="sm"/>
                    <a:tailEnd type="triangle" w="med" len="med"/>
                  </a:ln>
                </p:spPr>
              </p:cxnSp>
            </p:grpSp>
            <p:sp>
              <p:nvSpPr>
                <p:cNvPr id="990" name="Google Shape;990;p3"/>
                <p:cNvSpPr/>
                <p:nvPr/>
              </p:nvSpPr>
              <p:spPr>
                <a:xfrm>
                  <a:off x="2321524" y="4364030"/>
                  <a:ext cx="3819185"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1" name="Google Shape;991;p3"/>
                <p:cNvSpPr txBox="1"/>
                <p:nvPr/>
              </p:nvSpPr>
              <p:spPr>
                <a:xfrm>
                  <a:off x="2225889" y="3946044"/>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dirty="0">
                      <a:solidFill>
                        <a:schemeClr val="dk1"/>
                      </a:solidFill>
                      <a:latin typeface="Arial"/>
                      <a:ea typeface="Arial"/>
                      <a:cs typeface="Arial"/>
                      <a:sym typeface="Arial"/>
                    </a:rPr>
                    <a:t>Designación del bien según titulo</a:t>
                  </a:r>
                  <a:endParaRPr sz="1200" b="1" i="0" u="none" strike="noStrike" cap="none" dirty="0">
                    <a:solidFill>
                      <a:schemeClr val="dk1"/>
                    </a:solidFill>
                    <a:latin typeface="Arial"/>
                    <a:ea typeface="Arial"/>
                    <a:cs typeface="Arial"/>
                    <a:sym typeface="Arial"/>
                  </a:endParaRPr>
                </a:p>
              </p:txBody>
            </p:sp>
            <p:sp>
              <p:nvSpPr>
                <p:cNvPr id="992" name="Google Shape;992;p3"/>
                <p:cNvSpPr txBox="1"/>
                <p:nvPr/>
              </p:nvSpPr>
              <p:spPr>
                <a:xfrm>
                  <a:off x="7593750" y="4372011"/>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LOTE 16 de la Manzana D</a:t>
                  </a:r>
                  <a:endParaRPr sz="1400" b="0" i="0" u="none" strike="noStrike" cap="none">
                    <a:solidFill>
                      <a:srgbClr val="000000"/>
                    </a:solidFill>
                    <a:latin typeface="Arial"/>
                    <a:ea typeface="Arial"/>
                    <a:cs typeface="Arial"/>
                    <a:sym typeface="Arial"/>
                  </a:endParaRPr>
                </a:p>
              </p:txBody>
            </p:sp>
            <p:cxnSp>
              <p:nvCxnSpPr>
                <p:cNvPr id="993" name="Google Shape;993;p3"/>
                <p:cNvCxnSpPr/>
                <p:nvPr/>
              </p:nvCxnSpPr>
              <p:spPr>
                <a:xfrm>
                  <a:off x="6285727" y="4461397"/>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grpSp>
        </p:grpSp>
        <p:sp>
          <p:nvSpPr>
            <p:cNvPr id="994" name="Google Shape;994;p3"/>
            <p:cNvSpPr txBox="1"/>
            <p:nvPr/>
          </p:nvSpPr>
          <p:spPr>
            <a:xfrm>
              <a:off x="4333380" y="910444"/>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995" name="Google Shape;995;p3"/>
            <p:cNvSpPr txBox="1"/>
            <p:nvPr/>
          </p:nvSpPr>
          <p:spPr>
            <a:xfrm>
              <a:off x="3860949" y="3748160"/>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996" name="Google Shape;996;p3"/>
            <p:cNvSpPr txBox="1"/>
            <p:nvPr/>
          </p:nvSpPr>
          <p:spPr>
            <a:xfrm>
              <a:off x="3858517" y="4096350"/>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grpSp>
      <p:sp>
        <p:nvSpPr>
          <p:cNvPr id="56" name="Google Shape;990;p3"/>
          <p:cNvSpPr/>
          <p:nvPr/>
        </p:nvSpPr>
        <p:spPr>
          <a:xfrm>
            <a:off x="2569999" y="3546828"/>
            <a:ext cx="3819185"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991;p3"/>
          <p:cNvSpPr txBox="1"/>
          <p:nvPr/>
        </p:nvSpPr>
        <p:spPr>
          <a:xfrm>
            <a:off x="2474364" y="3215926"/>
            <a:ext cx="3594340" cy="276959"/>
          </a:xfrm>
          <a:prstGeom prst="rect">
            <a:avLst/>
          </a:prstGeom>
          <a:noFill/>
          <a:ln>
            <a:noFill/>
          </a:ln>
        </p:spPr>
        <p:txBody>
          <a:bodyPr spcFirstLastPara="1" wrap="square" lIns="91425" tIns="45700" rIns="91425" bIns="45700" anchor="t" anchorCtr="0">
            <a:spAutoFit/>
          </a:bodyPr>
          <a:lstStyle/>
          <a:p>
            <a:pPr lvl="0"/>
            <a:r>
              <a:rPr lang="es-AR" sz="1200" dirty="0"/>
              <a:t>Descripción según titulo</a:t>
            </a:r>
          </a:p>
        </p:txBody>
      </p:sp>
      <p:sp>
        <p:nvSpPr>
          <p:cNvPr id="58" name="Google Shape;992;p3"/>
          <p:cNvSpPr txBox="1"/>
          <p:nvPr/>
        </p:nvSpPr>
        <p:spPr>
          <a:xfrm>
            <a:off x="7842225" y="3554809"/>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dirty="0" smtClean="0">
                <a:solidFill>
                  <a:srgbClr val="000000"/>
                </a:solidFill>
                <a:latin typeface="Arial"/>
                <a:ea typeface="Arial"/>
                <a:cs typeface="Arial"/>
                <a:sym typeface="Arial"/>
              </a:rPr>
              <a:t>Descripción según titulo</a:t>
            </a:r>
            <a:endParaRPr sz="1400" b="0" i="0" u="none" strike="noStrike" cap="none" dirty="0">
              <a:solidFill>
                <a:srgbClr val="000000"/>
              </a:solidFill>
              <a:latin typeface="Arial"/>
              <a:ea typeface="Arial"/>
              <a:cs typeface="Arial"/>
              <a:sym typeface="Arial"/>
            </a:endParaRPr>
          </a:p>
        </p:txBody>
      </p:sp>
      <p:cxnSp>
        <p:nvCxnSpPr>
          <p:cNvPr id="59" name="Google Shape;993;p3"/>
          <p:cNvCxnSpPr/>
          <p:nvPr/>
        </p:nvCxnSpPr>
        <p:spPr>
          <a:xfrm>
            <a:off x="6534202" y="3644195"/>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3" name="Google Shape;1003;p4"/>
          <p:cNvSpPr/>
          <p:nvPr/>
        </p:nvSpPr>
        <p:spPr>
          <a:xfrm>
            <a:off x="-43769" y="-28241"/>
            <a:ext cx="1669838" cy="6376919"/>
          </a:xfrm>
          <a:prstGeom prst="rect">
            <a:avLst/>
          </a:prstGeom>
          <a:solidFill>
            <a:srgbClr val="F4FF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04" name="Google Shape;1004;p4"/>
          <p:cNvSpPr txBox="1"/>
          <p:nvPr/>
        </p:nvSpPr>
        <p:spPr>
          <a:xfrm rot="-5400000">
            <a:off x="-1340381" y="2638353"/>
            <a:ext cx="4257597"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b="0" i="0" u="none" strike="noStrike" cap="none">
                <a:solidFill>
                  <a:srgbClr val="91A000"/>
                </a:solidFill>
                <a:latin typeface="Bodoni"/>
                <a:ea typeface="Bodoni"/>
                <a:cs typeface="Bodoni"/>
                <a:sym typeface="Bodoni"/>
              </a:rPr>
              <a:t>M E N S U R A</a:t>
            </a:r>
            <a:endParaRPr/>
          </a:p>
          <a:p>
            <a:pPr marL="0" marR="0" lvl="0" indent="0" algn="l" rtl="0">
              <a:lnSpc>
                <a:spcPct val="100000"/>
              </a:lnSpc>
              <a:spcBef>
                <a:spcPts val="0"/>
              </a:spcBef>
              <a:spcAft>
                <a:spcPts val="0"/>
              </a:spcAft>
              <a:buNone/>
            </a:pPr>
            <a:r>
              <a:rPr lang="es-AR" sz="1600" b="1" i="0" u="none" strike="noStrike" cap="none">
                <a:solidFill>
                  <a:srgbClr val="91A000"/>
                </a:solidFill>
                <a:latin typeface="Arial"/>
                <a:ea typeface="Arial"/>
                <a:cs typeface="Arial"/>
                <a:sym typeface="Arial"/>
              </a:rPr>
              <a:t>RT: </a:t>
            </a:r>
            <a:r>
              <a:rPr lang="es-AR" sz="1600" b="0" i="0" u="none" strike="noStrike" cap="none">
                <a:solidFill>
                  <a:srgbClr val="91A000"/>
                </a:solidFill>
                <a:latin typeface="Arial"/>
                <a:ea typeface="Arial"/>
                <a:cs typeface="Arial"/>
                <a:sym typeface="Arial"/>
              </a:rPr>
              <a:t>29.3 Formulario técnico de Mensura</a:t>
            </a:r>
            <a:endParaRPr sz="1600" b="0" i="0" u="none" strike="noStrike" cap="none">
              <a:solidFill>
                <a:srgbClr val="91A000"/>
              </a:solidFill>
              <a:latin typeface="Bodoni"/>
              <a:ea typeface="Bodoni"/>
              <a:cs typeface="Bodoni"/>
              <a:sym typeface="Bodoni"/>
            </a:endParaRPr>
          </a:p>
        </p:txBody>
      </p:sp>
      <p:sp>
        <p:nvSpPr>
          <p:cNvPr id="1005" name="Google Shape;1005;p4"/>
          <p:cNvSpPr/>
          <p:nvPr/>
        </p:nvSpPr>
        <p:spPr>
          <a:xfrm>
            <a:off x="1626069" y="-26481"/>
            <a:ext cx="4921310" cy="6370825"/>
          </a:xfrm>
          <a:prstGeom prst="rect">
            <a:avLst/>
          </a:prstGeom>
          <a:solidFill>
            <a:srgbClr val="FBFE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06" name="Google Shape;1006;p4"/>
          <p:cNvGrpSpPr/>
          <p:nvPr/>
        </p:nvGrpSpPr>
        <p:grpSpPr>
          <a:xfrm>
            <a:off x="2272665" y="370362"/>
            <a:ext cx="9757210" cy="5846177"/>
            <a:chOff x="2263140" y="355950"/>
            <a:chExt cx="9757210" cy="5846177"/>
          </a:xfrm>
        </p:grpSpPr>
        <p:sp>
          <p:nvSpPr>
            <p:cNvPr id="1007" name="Google Shape;1007;p4"/>
            <p:cNvSpPr txBox="1"/>
            <p:nvPr/>
          </p:nvSpPr>
          <p:spPr>
            <a:xfrm>
              <a:off x="2700000" y="2009547"/>
              <a:ext cx="128627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Rumbo del Lado</a:t>
              </a:r>
              <a:endParaRPr sz="1200" b="0" i="0" u="none" strike="noStrike" cap="none">
                <a:solidFill>
                  <a:srgbClr val="595959"/>
                </a:solidFill>
                <a:latin typeface="Arial"/>
                <a:ea typeface="Arial"/>
                <a:cs typeface="Arial"/>
                <a:sym typeface="Arial"/>
              </a:endParaRPr>
            </a:p>
          </p:txBody>
        </p:sp>
        <p:sp>
          <p:nvSpPr>
            <p:cNvPr id="1008" name="Google Shape;1008;p4"/>
            <p:cNvSpPr txBox="1"/>
            <p:nvPr/>
          </p:nvSpPr>
          <p:spPr>
            <a:xfrm>
              <a:off x="2724243" y="1300640"/>
              <a:ext cx="216280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rgbClr val="595959"/>
                  </a:solidFill>
                  <a:latin typeface="Arial"/>
                  <a:ea typeface="Arial"/>
                  <a:cs typeface="Arial"/>
                  <a:sym typeface="Arial"/>
                </a:rPr>
                <a:t>Superficie de la parcela (m2)</a:t>
              </a:r>
              <a:endParaRPr sz="1200" b="0" i="0" u="none" strike="noStrike" cap="none">
                <a:solidFill>
                  <a:srgbClr val="595959"/>
                </a:solidFill>
                <a:latin typeface="Arial"/>
                <a:ea typeface="Arial"/>
                <a:cs typeface="Arial"/>
                <a:sym typeface="Arial"/>
              </a:endParaRPr>
            </a:p>
          </p:txBody>
        </p:sp>
        <p:sp>
          <p:nvSpPr>
            <p:cNvPr id="1009" name="Google Shape;1009;p4"/>
            <p:cNvSpPr/>
            <p:nvPr/>
          </p:nvSpPr>
          <p:spPr>
            <a:xfrm>
              <a:off x="4994161" y="1300640"/>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10" name="Google Shape;1010;p4"/>
            <p:cNvSpPr/>
            <p:nvPr/>
          </p:nvSpPr>
          <p:spPr>
            <a:xfrm>
              <a:off x="5040000" y="2074418"/>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11" name="Google Shape;1011;p4"/>
            <p:cNvSpPr txBox="1"/>
            <p:nvPr/>
          </p:nvSpPr>
          <p:spPr>
            <a:xfrm>
              <a:off x="2456973" y="964712"/>
              <a:ext cx="229518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Actos de Mensura</a:t>
              </a:r>
              <a:endParaRPr sz="1200" b="1" i="0" u="none" strike="noStrike" cap="none">
                <a:solidFill>
                  <a:srgbClr val="000000"/>
                </a:solidFill>
                <a:latin typeface="Arial"/>
                <a:ea typeface="Arial"/>
                <a:cs typeface="Arial"/>
                <a:sym typeface="Arial"/>
              </a:endParaRPr>
            </a:p>
          </p:txBody>
        </p:sp>
        <p:sp>
          <p:nvSpPr>
            <p:cNvPr id="1012" name="Google Shape;1012;p4"/>
            <p:cNvSpPr txBox="1"/>
            <p:nvPr/>
          </p:nvSpPr>
          <p:spPr>
            <a:xfrm>
              <a:off x="3795710" y="854619"/>
              <a:ext cx="3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1013" name="Google Shape;1013;p4"/>
            <p:cNvSpPr txBox="1"/>
            <p:nvPr/>
          </p:nvSpPr>
          <p:spPr>
            <a:xfrm>
              <a:off x="7837005" y="1982588"/>
              <a:ext cx="2162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N, NO, NNO, NOO, etc.</a:t>
              </a:r>
              <a:endParaRPr sz="1400" b="0" i="0" u="none" strike="noStrike" cap="none">
                <a:solidFill>
                  <a:srgbClr val="000000"/>
                </a:solidFill>
                <a:latin typeface="Arial"/>
                <a:ea typeface="Arial"/>
                <a:cs typeface="Arial"/>
                <a:sym typeface="Arial"/>
              </a:endParaRPr>
            </a:p>
          </p:txBody>
        </p:sp>
        <p:sp>
          <p:nvSpPr>
            <p:cNvPr id="1014" name="Google Shape;1014;p4"/>
            <p:cNvSpPr txBox="1"/>
            <p:nvPr/>
          </p:nvSpPr>
          <p:spPr>
            <a:xfrm>
              <a:off x="7806767" y="1103211"/>
              <a:ext cx="1019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312.97</a:t>
              </a:r>
              <a:endParaRPr/>
            </a:p>
          </p:txBody>
        </p:sp>
        <p:cxnSp>
          <p:nvCxnSpPr>
            <p:cNvPr id="1015" name="Google Shape;1015;p4"/>
            <p:cNvCxnSpPr/>
            <p:nvPr/>
          </p:nvCxnSpPr>
          <p:spPr>
            <a:xfrm rot="10800000" flipH="1">
              <a:off x="6636042" y="1241788"/>
              <a:ext cx="1067700" cy="1692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016" name="Google Shape;1016;p4"/>
            <p:cNvCxnSpPr>
              <a:endCxn id="1013" idx="1"/>
            </p:cNvCxnSpPr>
            <p:nvPr/>
          </p:nvCxnSpPr>
          <p:spPr>
            <a:xfrm rot="10800000" flipH="1">
              <a:off x="6582105" y="2136488"/>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17" name="Google Shape;1017;p4"/>
            <p:cNvSpPr/>
            <p:nvPr/>
          </p:nvSpPr>
          <p:spPr>
            <a:xfrm>
              <a:off x="2617797" y="3658880"/>
              <a:ext cx="3873227" cy="220116"/>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18" name="Google Shape;1018;p4"/>
            <p:cNvSpPr txBox="1"/>
            <p:nvPr/>
          </p:nvSpPr>
          <p:spPr>
            <a:xfrm>
              <a:off x="2522162" y="3355482"/>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Particularidades</a:t>
              </a:r>
              <a:endParaRPr sz="1200" b="1" i="0" u="none" strike="noStrike" cap="none">
                <a:solidFill>
                  <a:srgbClr val="000000"/>
                </a:solidFill>
                <a:latin typeface="Arial"/>
                <a:ea typeface="Arial"/>
                <a:cs typeface="Arial"/>
                <a:sym typeface="Arial"/>
              </a:endParaRPr>
            </a:p>
          </p:txBody>
        </p:sp>
        <p:sp>
          <p:nvSpPr>
            <p:cNvPr id="1019" name="Google Shape;1019;p4"/>
            <p:cNvSpPr txBox="1"/>
            <p:nvPr/>
          </p:nvSpPr>
          <p:spPr>
            <a:xfrm>
              <a:off x="7857346" y="3435928"/>
              <a:ext cx="41049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Afectaciones, Restricciones de la parcela registradas en catastro </a:t>
              </a:r>
              <a:endParaRPr sz="1400" b="0" i="0" u="none" strike="noStrike" cap="none">
                <a:solidFill>
                  <a:srgbClr val="000000"/>
                </a:solidFill>
                <a:latin typeface="Arial"/>
                <a:ea typeface="Arial"/>
                <a:cs typeface="Arial"/>
                <a:sym typeface="Arial"/>
              </a:endParaRPr>
            </a:p>
          </p:txBody>
        </p:sp>
        <p:cxnSp>
          <p:nvCxnSpPr>
            <p:cNvPr id="1020" name="Google Shape;1020;p4"/>
            <p:cNvCxnSpPr/>
            <p:nvPr/>
          </p:nvCxnSpPr>
          <p:spPr>
            <a:xfrm rot="10800000" flipH="1">
              <a:off x="6608183" y="3683130"/>
              <a:ext cx="1179300" cy="1446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021" name="Google Shape;1021;p4"/>
            <p:cNvCxnSpPr/>
            <p:nvPr/>
          </p:nvCxnSpPr>
          <p:spPr>
            <a:xfrm>
              <a:off x="6544091" y="968481"/>
              <a:ext cx="0" cy="4846320"/>
            </a:xfrm>
            <a:prstGeom prst="straightConnector1">
              <a:avLst/>
            </a:prstGeom>
            <a:noFill/>
            <a:ln w="9525" cap="flat" cmpd="sng">
              <a:solidFill>
                <a:srgbClr val="FDA739"/>
              </a:solidFill>
              <a:prstDash val="dash"/>
              <a:round/>
              <a:headEnd type="none" w="sm" len="sm"/>
              <a:tailEnd type="none" w="sm" len="sm"/>
            </a:ln>
          </p:spPr>
        </p:cxnSp>
        <p:sp>
          <p:nvSpPr>
            <p:cNvPr id="1022" name="Google Shape;1022;p4"/>
            <p:cNvSpPr txBox="1"/>
            <p:nvPr/>
          </p:nvSpPr>
          <p:spPr>
            <a:xfrm>
              <a:off x="2263140" y="355950"/>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1023" name="Google Shape;1023;p4"/>
            <p:cNvSpPr txBox="1"/>
            <p:nvPr/>
          </p:nvSpPr>
          <p:spPr>
            <a:xfrm>
              <a:off x="7008160" y="364379"/>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sp>
          <p:nvSpPr>
            <p:cNvPr id="1024" name="Google Shape;1024;p4"/>
            <p:cNvSpPr/>
            <p:nvPr/>
          </p:nvSpPr>
          <p:spPr>
            <a:xfrm>
              <a:off x="5040000" y="4260205"/>
              <a:ext cx="1440000" cy="2324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25" name="Google Shape;1025;p4"/>
            <p:cNvSpPr txBox="1"/>
            <p:nvPr/>
          </p:nvSpPr>
          <p:spPr>
            <a:xfrm>
              <a:off x="2551176" y="3909583"/>
              <a:ext cx="1533807"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dirty="0" smtClean="0">
                  <a:solidFill>
                    <a:srgbClr val="000000"/>
                  </a:solidFill>
                  <a:latin typeface="Arial"/>
                  <a:ea typeface="Arial"/>
                  <a:cs typeface="Arial"/>
                  <a:sym typeface="Arial"/>
                </a:rPr>
                <a:t>BALDIO</a:t>
              </a:r>
            </a:p>
            <a:p>
              <a:pPr marL="0" marR="0" lvl="0" indent="0" algn="l" rtl="0">
                <a:lnSpc>
                  <a:spcPct val="100000"/>
                </a:lnSpc>
                <a:spcBef>
                  <a:spcPts val="0"/>
                </a:spcBef>
                <a:spcAft>
                  <a:spcPts val="0"/>
                </a:spcAft>
                <a:buNone/>
              </a:pPr>
              <a:r>
                <a:rPr lang="es-AR" sz="1200" b="1" i="0" u="none" strike="noStrike" cap="none" dirty="0" smtClean="0">
                  <a:solidFill>
                    <a:srgbClr val="000000"/>
                  </a:solidFill>
                  <a:latin typeface="Arial"/>
                  <a:ea typeface="Arial"/>
                  <a:cs typeface="Arial"/>
                  <a:sym typeface="Arial"/>
                </a:rPr>
                <a:t>Datos </a:t>
              </a:r>
              <a:r>
                <a:rPr lang="es-AR" sz="1200" b="1" i="0" u="none" strike="noStrike" cap="none" dirty="0">
                  <a:solidFill>
                    <a:srgbClr val="000000"/>
                  </a:solidFill>
                  <a:latin typeface="Arial"/>
                  <a:ea typeface="Arial"/>
                  <a:cs typeface="Arial"/>
                  <a:sym typeface="Arial"/>
                </a:rPr>
                <a:t>del Edificio</a:t>
              </a:r>
              <a:endParaRPr sz="1000" b="0" i="0" u="none" strike="noStrike" cap="none" dirty="0">
                <a:solidFill>
                  <a:srgbClr val="000000"/>
                </a:solidFill>
                <a:latin typeface="Arial"/>
                <a:ea typeface="Arial"/>
                <a:cs typeface="Arial"/>
                <a:sym typeface="Arial"/>
              </a:endParaRPr>
            </a:p>
          </p:txBody>
        </p:sp>
        <p:sp>
          <p:nvSpPr>
            <p:cNvPr id="1026" name="Google Shape;1026;p4"/>
            <p:cNvSpPr txBox="1"/>
            <p:nvPr/>
          </p:nvSpPr>
          <p:spPr>
            <a:xfrm>
              <a:off x="7825740" y="4125046"/>
              <a:ext cx="419461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dirty="0" smtClean="0">
                  <a:solidFill>
                    <a:srgbClr val="000000"/>
                  </a:solidFill>
                  <a:latin typeface="Arial"/>
                  <a:ea typeface="Arial"/>
                  <a:cs typeface="Arial"/>
                  <a:sym typeface="Arial"/>
                </a:rPr>
                <a:t>1 (Todas </a:t>
              </a:r>
              <a:r>
                <a:rPr lang="es-AR" sz="1400" b="0" i="0" u="none" strike="noStrike" cap="none" dirty="0">
                  <a:solidFill>
                    <a:srgbClr val="000000"/>
                  </a:solidFill>
                  <a:latin typeface="Arial"/>
                  <a:ea typeface="Arial"/>
                  <a:cs typeface="Arial"/>
                  <a:sym typeface="Arial"/>
                </a:rPr>
                <a:t>las plantas contado SS+PB+P1+P2</a:t>
              </a:r>
              <a:r>
                <a:rPr lang="es-AR" sz="1400" b="0" i="0" u="none" strike="noStrike" cap="none" dirty="0" smtClean="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cxnSp>
          <p:nvCxnSpPr>
            <p:cNvPr id="1027" name="Google Shape;1027;p4"/>
            <p:cNvCxnSpPr/>
            <p:nvPr/>
          </p:nvCxnSpPr>
          <p:spPr>
            <a:xfrm rot="10800000" flipH="1">
              <a:off x="6611015" y="4271619"/>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28" name="Google Shape;1028;p4"/>
            <p:cNvSpPr txBox="1"/>
            <p:nvPr/>
          </p:nvSpPr>
          <p:spPr>
            <a:xfrm>
              <a:off x="7905182" y="5551567"/>
              <a:ext cx="6953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0.00</a:t>
              </a:r>
              <a:endParaRPr sz="1400" b="0" i="0" u="none" strike="noStrike" cap="none">
                <a:solidFill>
                  <a:srgbClr val="000000"/>
                </a:solidFill>
                <a:latin typeface="Arial"/>
                <a:ea typeface="Arial"/>
                <a:cs typeface="Arial"/>
                <a:sym typeface="Arial"/>
              </a:endParaRPr>
            </a:p>
          </p:txBody>
        </p:sp>
        <p:cxnSp>
          <p:nvCxnSpPr>
            <p:cNvPr id="1029" name="Google Shape;1029;p4"/>
            <p:cNvCxnSpPr/>
            <p:nvPr/>
          </p:nvCxnSpPr>
          <p:spPr>
            <a:xfrm>
              <a:off x="6597159" y="5640953"/>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30" name="Google Shape;1030;p4"/>
            <p:cNvSpPr txBox="1"/>
            <p:nvPr/>
          </p:nvSpPr>
          <p:spPr>
            <a:xfrm>
              <a:off x="2452559" y="1665752"/>
              <a:ext cx="244965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        Descripción de la parcela</a:t>
              </a:r>
              <a:endParaRPr sz="1200" b="1" i="0" u="none" strike="noStrike" cap="none">
                <a:solidFill>
                  <a:srgbClr val="000000"/>
                </a:solidFill>
                <a:latin typeface="Arial"/>
                <a:ea typeface="Arial"/>
                <a:cs typeface="Arial"/>
                <a:sym typeface="Arial"/>
              </a:endParaRPr>
            </a:p>
          </p:txBody>
        </p:sp>
        <p:sp>
          <p:nvSpPr>
            <p:cNvPr id="1031" name="Google Shape;1031;p4"/>
            <p:cNvSpPr txBox="1"/>
            <p:nvPr/>
          </p:nvSpPr>
          <p:spPr>
            <a:xfrm>
              <a:off x="2700000" y="2340617"/>
              <a:ext cx="1256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Medida del Lado</a:t>
              </a:r>
              <a:endParaRPr sz="1200" b="0" i="0" u="none" strike="noStrike" cap="none">
                <a:solidFill>
                  <a:srgbClr val="595959"/>
                </a:solidFill>
                <a:latin typeface="Arial"/>
                <a:ea typeface="Arial"/>
                <a:cs typeface="Arial"/>
                <a:sym typeface="Arial"/>
              </a:endParaRPr>
            </a:p>
          </p:txBody>
        </p:sp>
        <p:sp>
          <p:nvSpPr>
            <p:cNvPr id="1032" name="Google Shape;1032;p4"/>
            <p:cNvSpPr/>
            <p:nvPr/>
          </p:nvSpPr>
          <p:spPr>
            <a:xfrm>
              <a:off x="5040000" y="2405488"/>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33" name="Google Shape;1033;p4"/>
            <p:cNvSpPr txBox="1"/>
            <p:nvPr/>
          </p:nvSpPr>
          <p:spPr>
            <a:xfrm>
              <a:off x="2700000" y="2671687"/>
              <a:ext cx="125627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Tipo de Lado</a:t>
              </a:r>
              <a:endParaRPr sz="1200" b="0" i="0" u="none" strike="noStrike" cap="none">
                <a:solidFill>
                  <a:srgbClr val="595959"/>
                </a:solidFill>
                <a:latin typeface="Arial"/>
                <a:ea typeface="Arial"/>
                <a:cs typeface="Arial"/>
                <a:sym typeface="Arial"/>
              </a:endParaRPr>
            </a:p>
          </p:txBody>
        </p:sp>
        <p:sp>
          <p:nvSpPr>
            <p:cNvPr id="1034" name="Google Shape;1034;p4"/>
            <p:cNvSpPr/>
            <p:nvPr/>
          </p:nvSpPr>
          <p:spPr>
            <a:xfrm>
              <a:off x="5040000" y="2736558"/>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35" name="Google Shape;1035;p4"/>
            <p:cNvSpPr txBox="1"/>
            <p:nvPr/>
          </p:nvSpPr>
          <p:spPr>
            <a:xfrm>
              <a:off x="2700000" y="2992247"/>
              <a:ext cx="158070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Parcela lindera por lado </a:t>
              </a:r>
              <a:endParaRPr sz="1200" b="0" i="0" u="none" strike="noStrike" cap="none">
                <a:solidFill>
                  <a:srgbClr val="595959"/>
                </a:solidFill>
                <a:latin typeface="Arial"/>
                <a:ea typeface="Arial"/>
                <a:cs typeface="Arial"/>
                <a:sym typeface="Arial"/>
              </a:endParaRPr>
            </a:p>
          </p:txBody>
        </p:sp>
        <p:sp>
          <p:nvSpPr>
            <p:cNvPr id="1036" name="Google Shape;1036;p4"/>
            <p:cNvSpPr/>
            <p:nvPr/>
          </p:nvSpPr>
          <p:spPr>
            <a:xfrm>
              <a:off x="5040000" y="3057118"/>
              <a:ext cx="1440000"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37" name="Google Shape;1037;p4"/>
            <p:cNvSpPr txBox="1"/>
            <p:nvPr/>
          </p:nvSpPr>
          <p:spPr>
            <a:xfrm>
              <a:off x="2522162" y="1020982"/>
              <a:ext cx="2479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038" name="Google Shape;1038;p4"/>
            <p:cNvSpPr txBox="1"/>
            <p:nvPr/>
          </p:nvSpPr>
          <p:spPr>
            <a:xfrm>
              <a:off x="2783880" y="1007197"/>
              <a:ext cx="16998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nvGrpSpPr>
            <p:cNvPr id="1039" name="Google Shape;1039;p4"/>
            <p:cNvGrpSpPr/>
            <p:nvPr/>
          </p:nvGrpSpPr>
          <p:grpSpPr>
            <a:xfrm>
              <a:off x="2414651" y="1670087"/>
              <a:ext cx="431707" cy="290784"/>
              <a:chOff x="10882383" y="8283520"/>
              <a:chExt cx="431707" cy="290784"/>
            </a:xfrm>
          </p:grpSpPr>
          <p:sp>
            <p:nvSpPr>
              <p:cNvPr id="1040" name="Google Shape;1040;p4"/>
              <p:cNvSpPr/>
              <p:nvPr/>
            </p:nvSpPr>
            <p:spPr>
              <a:xfrm>
                <a:off x="10937425" y="8357675"/>
                <a:ext cx="147039" cy="147039"/>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1" name="Google Shape;1041;p4"/>
              <p:cNvSpPr/>
              <p:nvPr/>
            </p:nvSpPr>
            <p:spPr>
              <a:xfrm>
                <a:off x="11148918" y="8357675"/>
                <a:ext cx="147039" cy="147039"/>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2" name="Google Shape;1042;p4"/>
              <p:cNvSpPr txBox="1"/>
              <p:nvPr/>
            </p:nvSpPr>
            <p:spPr>
              <a:xfrm>
                <a:off x="10882383" y="8297305"/>
                <a:ext cx="2479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043" name="Google Shape;1043;p4"/>
              <p:cNvSpPr txBox="1"/>
              <p:nvPr/>
            </p:nvSpPr>
            <p:spPr>
              <a:xfrm>
                <a:off x="11144101" y="8283520"/>
                <a:ext cx="16998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sp>
          <p:nvSpPr>
            <p:cNvPr id="1044" name="Google Shape;1044;p4"/>
            <p:cNvSpPr/>
            <p:nvPr/>
          </p:nvSpPr>
          <p:spPr>
            <a:xfrm rot="10800000" flipH="1">
              <a:off x="6303874" y="2133072"/>
              <a:ext cx="182453" cy="10784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5" name="Google Shape;1045;p4"/>
            <p:cNvSpPr/>
            <p:nvPr/>
          </p:nvSpPr>
          <p:spPr>
            <a:xfrm rot="10800000" flipH="1">
              <a:off x="6295743" y="2809153"/>
              <a:ext cx="182453" cy="10784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46" name="Google Shape;1046;p4"/>
            <p:cNvGrpSpPr/>
            <p:nvPr/>
          </p:nvGrpSpPr>
          <p:grpSpPr>
            <a:xfrm>
              <a:off x="6342024" y="3770476"/>
              <a:ext cx="153008" cy="114507"/>
              <a:chOff x="6651200" y="3973992"/>
              <a:chExt cx="304457" cy="290511"/>
            </a:xfrm>
          </p:grpSpPr>
          <p:cxnSp>
            <p:nvCxnSpPr>
              <p:cNvPr id="1047" name="Google Shape;1047;p4"/>
              <p:cNvCxnSpPr/>
              <p:nvPr/>
            </p:nvCxnSpPr>
            <p:spPr>
              <a:xfrm flipH="1">
                <a:off x="6801306" y="4119248"/>
                <a:ext cx="145733" cy="145255"/>
              </a:xfrm>
              <a:prstGeom prst="straightConnector1">
                <a:avLst/>
              </a:prstGeom>
              <a:noFill/>
              <a:ln w="9525" cap="flat" cmpd="sng">
                <a:solidFill>
                  <a:srgbClr val="BFBFBF"/>
                </a:solidFill>
                <a:prstDash val="solid"/>
                <a:round/>
                <a:headEnd type="none" w="sm" len="sm"/>
                <a:tailEnd type="none" w="sm" len="sm"/>
              </a:ln>
            </p:spPr>
          </p:cxnSp>
          <p:cxnSp>
            <p:nvCxnSpPr>
              <p:cNvPr id="1048" name="Google Shape;1048;p4"/>
              <p:cNvCxnSpPr/>
              <p:nvPr/>
            </p:nvCxnSpPr>
            <p:spPr>
              <a:xfrm flipH="1">
                <a:off x="6651200" y="3973992"/>
                <a:ext cx="291466" cy="290511"/>
              </a:xfrm>
              <a:prstGeom prst="straightConnector1">
                <a:avLst/>
              </a:prstGeom>
              <a:noFill/>
              <a:ln w="9525" cap="flat" cmpd="sng">
                <a:solidFill>
                  <a:srgbClr val="BFBFBF"/>
                </a:solidFill>
                <a:prstDash val="solid"/>
                <a:round/>
                <a:headEnd type="none" w="sm" len="sm"/>
                <a:tailEnd type="none" w="sm" len="sm"/>
              </a:ln>
            </p:spPr>
          </p:cxnSp>
          <p:cxnSp>
            <p:nvCxnSpPr>
              <p:cNvPr id="1049" name="Google Shape;1049;p4"/>
              <p:cNvCxnSpPr/>
              <p:nvPr/>
            </p:nvCxnSpPr>
            <p:spPr>
              <a:xfrm flipH="1">
                <a:off x="6732015" y="4035885"/>
                <a:ext cx="223642" cy="228179"/>
              </a:xfrm>
              <a:prstGeom prst="straightConnector1">
                <a:avLst/>
              </a:prstGeom>
              <a:noFill/>
              <a:ln w="9525" cap="flat" cmpd="sng">
                <a:solidFill>
                  <a:srgbClr val="BFBFBF"/>
                </a:solidFill>
                <a:prstDash val="solid"/>
                <a:round/>
                <a:headEnd type="none" w="sm" len="sm"/>
                <a:tailEnd type="none" w="sm" len="sm"/>
              </a:ln>
            </p:spPr>
          </p:cxnSp>
        </p:grpSp>
        <p:sp>
          <p:nvSpPr>
            <p:cNvPr id="1050" name="Google Shape;1050;p4"/>
            <p:cNvSpPr txBox="1"/>
            <p:nvPr/>
          </p:nvSpPr>
          <p:spPr>
            <a:xfrm>
              <a:off x="2700000" y="4271716"/>
              <a:ext cx="174205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dirty="0">
                  <a:solidFill>
                    <a:srgbClr val="595959"/>
                  </a:solidFill>
                  <a:latin typeface="Arial"/>
                  <a:ea typeface="Arial"/>
                  <a:cs typeface="Arial"/>
                  <a:sym typeface="Arial"/>
                </a:rPr>
                <a:t>Cantidad de plantas </a:t>
              </a:r>
              <a:endParaRPr sz="1200" b="0" i="0" u="none" strike="noStrike" cap="none" dirty="0">
                <a:solidFill>
                  <a:srgbClr val="595959"/>
                </a:solidFill>
                <a:latin typeface="Arial"/>
                <a:ea typeface="Arial"/>
                <a:cs typeface="Arial"/>
                <a:sym typeface="Arial"/>
              </a:endParaRPr>
            </a:p>
          </p:txBody>
        </p:sp>
        <p:sp>
          <p:nvSpPr>
            <p:cNvPr id="1051" name="Google Shape;1051;p4"/>
            <p:cNvSpPr/>
            <p:nvPr/>
          </p:nvSpPr>
          <p:spPr>
            <a:xfrm>
              <a:off x="5039873" y="4581296"/>
              <a:ext cx="1440000" cy="2324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2" name="Google Shape;1052;p4"/>
            <p:cNvSpPr txBox="1"/>
            <p:nvPr/>
          </p:nvSpPr>
          <p:spPr>
            <a:xfrm>
              <a:off x="2700000" y="4592807"/>
              <a:ext cx="174205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cubierta total</a:t>
              </a:r>
              <a:endParaRPr sz="1200" b="0" i="0" u="none" strike="noStrike" cap="none">
                <a:solidFill>
                  <a:srgbClr val="595959"/>
                </a:solidFill>
                <a:latin typeface="Arial"/>
                <a:ea typeface="Arial"/>
                <a:cs typeface="Arial"/>
                <a:sym typeface="Arial"/>
              </a:endParaRPr>
            </a:p>
          </p:txBody>
        </p:sp>
        <p:sp>
          <p:nvSpPr>
            <p:cNvPr id="1053" name="Google Shape;1053;p4"/>
            <p:cNvSpPr/>
            <p:nvPr/>
          </p:nvSpPr>
          <p:spPr>
            <a:xfrm>
              <a:off x="5036159" y="4900961"/>
              <a:ext cx="1440000" cy="2324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4" name="Google Shape;1054;p4"/>
            <p:cNvSpPr txBox="1"/>
            <p:nvPr/>
          </p:nvSpPr>
          <p:spPr>
            <a:xfrm>
              <a:off x="2700000" y="4912472"/>
              <a:ext cx="187970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semicubierta total</a:t>
              </a:r>
              <a:endParaRPr sz="1200" b="0" i="0" u="none" strike="noStrike" cap="none">
                <a:solidFill>
                  <a:srgbClr val="595959"/>
                </a:solidFill>
                <a:latin typeface="Arial"/>
                <a:ea typeface="Arial"/>
                <a:cs typeface="Arial"/>
                <a:sym typeface="Arial"/>
              </a:endParaRPr>
            </a:p>
          </p:txBody>
        </p:sp>
        <p:sp>
          <p:nvSpPr>
            <p:cNvPr id="1055" name="Google Shape;1055;p4"/>
            <p:cNvSpPr/>
            <p:nvPr/>
          </p:nvSpPr>
          <p:spPr>
            <a:xfrm>
              <a:off x="5054747" y="5220626"/>
              <a:ext cx="1440000" cy="2324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6" name="Google Shape;1056;p4"/>
            <p:cNvSpPr txBox="1"/>
            <p:nvPr/>
          </p:nvSpPr>
          <p:spPr>
            <a:xfrm>
              <a:off x="2700000" y="5232137"/>
              <a:ext cx="187970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descubierta total</a:t>
              </a:r>
              <a:endParaRPr sz="1200" b="0" i="0" u="none" strike="noStrike" cap="none">
                <a:solidFill>
                  <a:srgbClr val="595959"/>
                </a:solidFill>
                <a:latin typeface="Arial"/>
                <a:ea typeface="Arial"/>
                <a:cs typeface="Arial"/>
                <a:sym typeface="Arial"/>
              </a:endParaRPr>
            </a:p>
          </p:txBody>
        </p:sp>
        <p:sp>
          <p:nvSpPr>
            <p:cNvPr id="1057" name="Google Shape;1057;p4"/>
            <p:cNvSpPr/>
            <p:nvPr/>
          </p:nvSpPr>
          <p:spPr>
            <a:xfrm>
              <a:off x="5051033" y="5529140"/>
              <a:ext cx="1440000" cy="2324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58" name="Google Shape;1058;p4"/>
            <p:cNvSpPr txBox="1"/>
            <p:nvPr/>
          </p:nvSpPr>
          <p:spPr>
            <a:xfrm>
              <a:off x="2700000" y="5540651"/>
              <a:ext cx="187970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precaria total</a:t>
              </a:r>
              <a:endParaRPr sz="1200" b="0" i="0" u="none" strike="noStrike" cap="none">
                <a:solidFill>
                  <a:srgbClr val="595959"/>
                </a:solidFill>
                <a:latin typeface="Arial"/>
                <a:ea typeface="Arial"/>
                <a:cs typeface="Arial"/>
                <a:sym typeface="Arial"/>
              </a:endParaRPr>
            </a:p>
          </p:txBody>
        </p:sp>
        <p:sp>
          <p:nvSpPr>
            <p:cNvPr id="1059" name="Google Shape;1059;p4"/>
            <p:cNvSpPr/>
            <p:nvPr/>
          </p:nvSpPr>
          <p:spPr>
            <a:xfrm>
              <a:off x="5058470" y="5837654"/>
              <a:ext cx="1440000" cy="2324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60" name="Google Shape;1060;p4"/>
            <p:cNvSpPr txBox="1"/>
            <p:nvPr/>
          </p:nvSpPr>
          <p:spPr>
            <a:xfrm>
              <a:off x="2700000" y="5849165"/>
              <a:ext cx="2086224"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en contravención total</a:t>
              </a:r>
              <a:endParaRPr sz="1200" b="0" i="0" u="none" strike="noStrike" cap="none">
                <a:solidFill>
                  <a:srgbClr val="595959"/>
                </a:solidFill>
                <a:latin typeface="Arial"/>
                <a:ea typeface="Arial"/>
                <a:cs typeface="Arial"/>
                <a:sym typeface="Arial"/>
              </a:endParaRPr>
            </a:p>
          </p:txBody>
        </p:sp>
        <p:sp>
          <p:nvSpPr>
            <p:cNvPr id="1061" name="Google Shape;1061;p4"/>
            <p:cNvSpPr txBox="1"/>
            <p:nvPr/>
          </p:nvSpPr>
          <p:spPr>
            <a:xfrm>
              <a:off x="7844449" y="2268806"/>
              <a:ext cx="36697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10.12m</a:t>
              </a:r>
              <a:endParaRPr sz="1400" b="0" i="0" u="none" strike="noStrike" cap="none">
                <a:solidFill>
                  <a:srgbClr val="000000"/>
                </a:solidFill>
                <a:latin typeface="Arial"/>
                <a:ea typeface="Arial"/>
                <a:cs typeface="Arial"/>
                <a:sym typeface="Arial"/>
              </a:endParaRPr>
            </a:p>
          </p:txBody>
        </p:sp>
        <p:cxnSp>
          <p:nvCxnSpPr>
            <p:cNvPr id="1062" name="Google Shape;1062;p4"/>
            <p:cNvCxnSpPr>
              <a:endCxn id="1061" idx="1"/>
            </p:cNvCxnSpPr>
            <p:nvPr/>
          </p:nvCxnSpPr>
          <p:spPr>
            <a:xfrm rot="10800000" flipH="1">
              <a:off x="6589549" y="2422695"/>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63" name="Google Shape;1063;p4"/>
            <p:cNvSpPr txBox="1"/>
            <p:nvPr/>
          </p:nvSpPr>
          <p:spPr>
            <a:xfrm>
              <a:off x="7833299" y="2625638"/>
              <a:ext cx="2162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Frente, </a:t>
              </a:r>
              <a:r>
                <a:rPr lang="es-AR"/>
                <a:t>costado</a:t>
              </a:r>
              <a:r>
                <a:rPr lang="es-AR" sz="1400" b="0" i="0" u="none" strike="noStrike" cap="none">
                  <a:solidFill>
                    <a:srgbClr val="000000"/>
                  </a:solidFill>
                  <a:latin typeface="Arial"/>
                  <a:ea typeface="Arial"/>
                  <a:cs typeface="Arial"/>
                  <a:sym typeface="Arial"/>
                </a:rPr>
                <a:t>, </a:t>
              </a:r>
              <a:r>
                <a:rPr lang="es-AR"/>
                <a:t>fondo</a:t>
              </a:r>
              <a:r>
                <a:rPr lang="es-A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1064" name="Google Shape;1064;p4"/>
            <p:cNvCxnSpPr>
              <a:endCxn id="1063" idx="1"/>
            </p:cNvCxnSpPr>
            <p:nvPr/>
          </p:nvCxnSpPr>
          <p:spPr>
            <a:xfrm rot="10800000" flipH="1">
              <a:off x="6578399" y="2779538"/>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65" name="Google Shape;1065;p4"/>
            <p:cNvSpPr txBox="1"/>
            <p:nvPr/>
          </p:nvSpPr>
          <p:spPr>
            <a:xfrm>
              <a:off x="7844449" y="2949017"/>
              <a:ext cx="366978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002, 058-025-001.</a:t>
              </a:r>
              <a:endParaRPr sz="1400" b="0" i="0" u="none" strike="noStrike" cap="none">
                <a:solidFill>
                  <a:srgbClr val="000000"/>
                </a:solidFill>
                <a:latin typeface="Arial"/>
                <a:ea typeface="Arial"/>
                <a:cs typeface="Arial"/>
                <a:sym typeface="Arial"/>
              </a:endParaRPr>
            </a:p>
          </p:txBody>
        </p:sp>
        <p:cxnSp>
          <p:nvCxnSpPr>
            <p:cNvPr id="1066" name="Google Shape;1066;p4"/>
            <p:cNvCxnSpPr>
              <a:endCxn id="1065" idx="1"/>
            </p:cNvCxnSpPr>
            <p:nvPr/>
          </p:nvCxnSpPr>
          <p:spPr>
            <a:xfrm rot="10800000" flipH="1">
              <a:off x="6589549" y="3102906"/>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67" name="Google Shape;1067;p4"/>
            <p:cNvSpPr txBox="1"/>
            <p:nvPr/>
          </p:nvSpPr>
          <p:spPr>
            <a:xfrm>
              <a:off x="7833178" y="4455862"/>
              <a:ext cx="8409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  52.26</a:t>
              </a:r>
              <a:endParaRPr sz="1400" b="0" i="0" u="none" strike="noStrike" cap="none">
                <a:solidFill>
                  <a:srgbClr val="000000"/>
                </a:solidFill>
                <a:latin typeface="Arial"/>
                <a:ea typeface="Arial"/>
                <a:cs typeface="Arial"/>
                <a:sym typeface="Arial"/>
              </a:endParaRPr>
            </a:p>
          </p:txBody>
        </p:sp>
        <p:cxnSp>
          <p:nvCxnSpPr>
            <p:cNvPr id="1068" name="Google Shape;1068;p4"/>
            <p:cNvCxnSpPr/>
            <p:nvPr/>
          </p:nvCxnSpPr>
          <p:spPr>
            <a:xfrm rot="10800000" flipH="1">
              <a:off x="6618452" y="4602435"/>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69" name="Google Shape;1069;p4"/>
            <p:cNvSpPr txBox="1"/>
            <p:nvPr/>
          </p:nvSpPr>
          <p:spPr>
            <a:xfrm>
              <a:off x="7874068" y="4775527"/>
              <a:ext cx="10229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   2.40</a:t>
              </a:r>
              <a:endParaRPr sz="1400" b="0" i="0" u="none" strike="noStrike" cap="none">
                <a:solidFill>
                  <a:srgbClr val="000000"/>
                </a:solidFill>
                <a:latin typeface="Arial"/>
                <a:ea typeface="Arial"/>
                <a:cs typeface="Arial"/>
                <a:sym typeface="Arial"/>
              </a:endParaRPr>
            </a:p>
          </p:txBody>
        </p:sp>
        <p:cxnSp>
          <p:nvCxnSpPr>
            <p:cNvPr id="1070" name="Google Shape;1070;p4"/>
            <p:cNvCxnSpPr/>
            <p:nvPr/>
          </p:nvCxnSpPr>
          <p:spPr>
            <a:xfrm rot="10800000" flipH="1">
              <a:off x="6625889" y="4922100"/>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71" name="Google Shape;1071;p4"/>
            <p:cNvSpPr txBox="1"/>
            <p:nvPr/>
          </p:nvSpPr>
          <p:spPr>
            <a:xfrm>
              <a:off x="7836900" y="5050588"/>
              <a:ext cx="8409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258.31</a:t>
              </a:r>
              <a:endParaRPr sz="1400" b="0" i="0" u="none" strike="noStrike" cap="none">
                <a:solidFill>
                  <a:srgbClr val="000000"/>
                </a:solidFill>
                <a:latin typeface="Arial"/>
                <a:ea typeface="Arial"/>
                <a:cs typeface="Arial"/>
                <a:sym typeface="Arial"/>
              </a:endParaRPr>
            </a:p>
          </p:txBody>
        </p:sp>
        <p:cxnSp>
          <p:nvCxnSpPr>
            <p:cNvPr id="1072" name="Google Shape;1072;p4"/>
            <p:cNvCxnSpPr/>
            <p:nvPr/>
          </p:nvCxnSpPr>
          <p:spPr>
            <a:xfrm rot="10800000" flipH="1">
              <a:off x="6633326" y="5197161"/>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73" name="Google Shape;1073;p4"/>
            <p:cNvSpPr txBox="1"/>
            <p:nvPr/>
          </p:nvSpPr>
          <p:spPr>
            <a:xfrm>
              <a:off x="7855488" y="5894350"/>
              <a:ext cx="8409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 0.00</a:t>
              </a:r>
              <a:endParaRPr sz="1400" b="0" i="0" u="none" strike="noStrike" cap="none">
                <a:solidFill>
                  <a:srgbClr val="000000"/>
                </a:solidFill>
                <a:latin typeface="Arial"/>
                <a:ea typeface="Arial"/>
                <a:cs typeface="Arial"/>
                <a:sym typeface="Arial"/>
              </a:endParaRPr>
            </a:p>
          </p:txBody>
        </p:sp>
        <p:cxnSp>
          <p:nvCxnSpPr>
            <p:cNvPr id="1074" name="Google Shape;1074;p4"/>
            <p:cNvCxnSpPr/>
            <p:nvPr/>
          </p:nvCxnSpPr>
          <p:spPr>
            <a:xfrm>
              <a:off x="6651914" y="5974459"/>
              <a:ext cx="1157700" cy="95700"/>
            </a:xfrm>
            <a:prstGeom prst="bentConnector3">
              <a:avLst>
                <a:gd name="adj1" fmla="val 50000"/>
              </a:avLst>
            </a:prstGeom>
            <a:noFill/>
            <a:ln w="9525" cap="flat" cmpd="sng">
              <a:solidFill>
                <a:srgbClr val="FDA739"/>
              </a:solidFill>
              <a:prstDash val="solid"/>
              <a:round/>
              <a:headEnd type="none" w="sm" len="sm"/>
              <a:tailEnd type="triangle" w="med" len="med"/>
            </a:ln>
          </p:spPr>
        </p:cxnSp>
      </p:grpSp>
      <p:sp>
        <p:nvSpPr>
          <p:cNvPr id="1075" name="Google Shape;1075;p4"/>
          <p:cNvSpPr/>
          <p:nvPr/>
        </p:nvSpPr>
        <p:spPr>
          <a:xfrm>
            <a:off x="7818625" y="4386450"/>
            <a:ext cx="837300" cy="769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6" name="Google Shape;1076;p4"/>
          <p:cNvPicPr preferRelativeResize="0"/>
          <p:nvPr/>
        </p:nvPicPr>
        <p:blipFill rotWithShape="1">
          <a:blip r:embed="rId3">
            <a:alphaModFix/>
          </a:blip>
          <a:srcRect l="48995" t="7947" r="12732" b="-789"/>
          <a:stretch/>
        </p:blipFill>
        <p:spPr>
          <a:xfrm>
            <a:off x="10897550" y="117825"/>
            <a:ext cx="1181100" cy="2392300"/>
          </a:xfrm>
          <a:prstGeom prst="rect">
            <a:avLst/>
          </a:prstGeom>
          <a:noFill/>
          <a:ln>
            <a:noFill/>
          </a:ln>
        </p:spPr>
      </p:pic>
      <p:pic>
        <p:nvPicPr>
          <p:cNvPr id="1077" name="Google Shape;1077;p4"/>
          <p:cNvPicPr preferRelativeResize="0"/>
          <p:nvPr/>
        </p:nvPicPr>
        <p:blipFill rotWithShape="1">
          <a:blip r:embed="rId4">
            <a:alphaModFix/>
          </a:blip>
          <a:srcRect l="56881" t="10624" r="4093" b="5122"/>
          <a:stretch/>
        </p:blipFill>
        <p:spPr>
          <a:xfrm>
            <a:off x="10963075" y="2403850"/>
            <a:ext cx="1066800" cy="1019175"/>
          </a:xfrm>
          <a:prstGeom prst="rect">
            <a:avLst/>
          </a:prstGeom>
          <a:noFill/>
          <a:ln>
            <a:noFill/>
          </a:ln>
        </p:spPr>
      </p:pic>
      <p:cxnSp>
        <p:nvCxnSpPr>
          <p:cNvPr id="1078" name="Google Shape;1078;p4"/>
          <p:cNvCxnSpPr/>
          <p:nvPr/>
        </p:nvCxnSpPr>
        <p:spPr>
          <a:xfrm rot="10800000" flipH="1">
            <a:off x="9818074" y="2755850"/>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079" name="Google Shape;1079;p4"/>
          <p:cNvCxnSpPr/>
          <p:nvPr/>
        </p:nvCxnSpPr>
        <p:spPr>
          <a:xfrm rot="10800000" flipH="1">
            <a:off x="9818074" y="2098625"/>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080" name="Google Shape;1080;p4"/>
          <p:cNvSpPr txBox="1"/>
          <p:nvPr/>
        </p:nvSpPr>
        <p:spPr>
          <a:xfrm>
            <a:off x="8755850" y="4494600"/>
            <a:ext cx="3216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100"/>
              <a:t>es menor al 5% por tratarse de sup inf a 500m2 no presenta  formularios de avalúo ni formulario resumen..</a:t>
            </a:r>
            <a:endParaRPr sz="1100"/>
          </a:p>
        </p:txBody>
      </p:sp>
      <p:cxnSp>
        <p:nvCxnSpPr>
          <p:cNvPr id="3" name="Conector angular 2"/>
          <p:cNvCxnSpPr>
            <a:stCxn id="1042" idx="2"/>
            <a:endCxn id="1035" idx="1"/>
          </p:cNvCxnSpPr>
          <p:nvPr/>
        </p:nvCxnSpPr>
        <p:spPr>
          <a:xfrm rot="16200000" flipH="1">
            <a:off x="2051590" y="2471834"/>
            <a:ext cx="1154487" cy="1613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Google Shape;1416;g19e48fb5e5c_0_59"/>
          <p:cNvSpPr/>
          <p:nvPr/>
        </p:nvSpPr>
        <p:spPr>
          <a:xfrm>
            <a:off x="5054520" y="3996378"/>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3" name="Google Shape;1437;g19e48fb5e5c_0_59"/>
          <p:cNvSpPr/>
          <p:nvPr/>
        </p:nvSpPr>
        <p:spPr>
          <a:xfrm rot="10800000" flipH="1">
            <a:off x="6325011" y="4035020"/>
            <a:ext cx="182400" cy="10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CuadroTexto 83"/>
          <p:cNvSpPr txBox="1"/>
          <p:nvPr/>
        </p:nvSpPr>
        <p:spPr>
          <a:xfrm>
            <a:off x="6545836" y="3948437"/>
            <a:ext cx="782183" cy="307777"/>
          </a:xfrm>
          <a:prstGeom prst="rect">
            <a:avLst/>
          </a:prstGeom>
          <a:noFill/>
        </p:spPr>
        <p:txBody>
          <a:bodyPr wrap="square" rtlCol="0">
            <a:spAutoFit/>
          </a:bodyPr>
          <a:lstStyle/>
          <a:p>
            <a:r>
              <a:rPr lang="es-AR" dirty="0" smtClean="0"/>
              <a:t>NO</a:t>
            </a:r>
            <a:endParaRPr lang="es-A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5"/>
          <p:cNvSpPr/>
          <p:nvPr/>
        </p:nvSpPr>
        <p:spPr>
          <a:xfrm>
            <a:off x="-39435" y="-26751"/>
            <a:ext cx="1655399" cy="6376919"/>
          </a:xfrm>
          <a:prstGeom prst="rect">
            <a:avLst/>
          </a:prstGeom>
          <a:solidFill>
            <a:srgbClr val="F4FF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87" name="Google Shape;1087;p5"/>
          <p:cNvSpPr txBox="1"/>
          <p:nvPr/>
        </p:nvSpPr>
        <p:spPr>
          <a:xfrm rot="-5400000">
            <a:off x="-1340381" y="2546021"/>
            <a:ext cx="4257597"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b="0" i="0" u="none" strike="noStrike" cap="none">
                <a:solidFill>
                  <a:srgbClr val="91A000"/>
                </a:solidFill>
                <a:latin typeface="Bodoni"/>
                <a:ea typeface="Bodoni"/>
                <a:cs typeface="Bodoni"/>
                <a:sym typeface="Bodoni"/>
              </a:rPr>
              <a:t>M E N S U R A</a:t>
            </a:r>
            <a:endParaRPr/>
          </a:p>
          <a:p>
            <a:pPr marL="0" marR="0" lvl="0" indent="0" algn="l" rtl="0">
              <a:lnSpc>
                <a:spcPct val="100000"/>
              </a:lnSpc>
              <a:spcBef>
                <a:spcPts val="0"/>
              </a:spcBef>
              <a:spcAft>
                <a:spcPts val="0"/>
              </a:spcAft>
              <a:buNone/>
            </a:pPr>
            <a:r>
              <a:rPr lang="es-AR" sz="1600" b="1" i="0" u="none" strike="noStrike" cap="none">
                <a:solidFill>
                  <a:srgbClr val="91A000"/>
                </a:solidFill>
                <a:latin typeface="Arial"/>
                <a:ea typeface="Arial"/>
                <a:cs typeface="Arial"/>
                <a:sym typeface="Arial"/>
              </a:rPr>
              <a:t>RT: </a:t>
            </a:r>
            <a:r>
              <a:rPr lang="es-AR" sz="1600" b="0" i="0" u="none" strike="noStrike" cap="none">
                <a:solidFill>
                  <a:srgbClr val="91A000"/>
                </a:solidFill>
                <a:latin typeface="Arial"/>
                <a:ea typeface="Arial"/>
                <a:cs typeface="Arial"/>
                <a:sym typeface="Arial"/>
              </a:rPr>
              <a:t>29.3 Formulario técnico de Mensura</a:t>
            </a:r>
            <a:endParaRPr sz="1600" b="0" i="0" u="none" strike="noStrike" cap="none">
              <a:solidFill>
                <a:srgbClr val="91A000"/>
              </a:solidFill>
              <a:latin typeface="Bodoni"/>
              <a:ea typeface="Bodoni"/>
              <a:cs typeface="Bodoni"/>
              <a:sym typeface="Bodoni"/>
            </a:endParaRPr>
          </a:p>
          <a:p>
            <a:pPr marL="0" marR="0" lvl="0" indent="0" algn="l" rtl="0">
              <a:lnSpc>
                <a:spcPct val="100000"/>
              </a:lnSpc>
              <a:spcBef>
                <a:spcPts val="0"/>
              </a:spcBef>
              <a:spcAft>
                <a:spcPts val="0"/>
              </a:spcAft>
              <a:buNone/>
            </a:pPr>
            <a:endParaRPr sz="1200" b="0" i="0" u="none" strike="noStrike" cap="none">
              <a:solidFill>
                <a:srgbClr val="91A000"/>
              </a:solidFill>
              <a:latin typeface="Bodoni"/>
              <a:ea typeface="Bodoni"/>
              <a:cs typeface="Bodoni"/>
              <a:sym typeface="Bodoni"/>
            </a:endParaRPr>
          </a:p>
        </p:txBody>
      </p:sp>
      <p:sp>
        <p:nvSpPr>
          <p:cNvPr id="1088" name="Google Shape;1088;p5"/>
          <p:cNvSpPr/>
          <p:nvPr/>
        </p:nvSpPr>
        <p:spPr>
          <a:xfrm>
            <a:off x="1608739" y="-23682"/>
            <a:ext cx="4921200" cy="6370800"/>
          </a:xfrm>
          <a:prstGeom prst="rect">
            <a:avLst/>
          </a:prstGeom>
          <a:solidFill>
            <a:srgbClr val="FBFE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9" name="Google Shape;1089;p5"/>
          <p:cNvSpPr txBox="1"/>
          <p:nvPr/>
        </p:nvSpPr>
        <p:spPr>
          <a:xfrm>
            <a:off x="2263140" y="355950"/>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1090" name="Google Shape;1090;p5"/>
          <p:cNvSpPr txBox="1"/>
          <p:nvPr/>
        </p:nvSpPr>
        <p:spPr>
          <a:xfrm>
            <a:off x="7008160" y="364379"/>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sp>
        <p:nvSpPr>
          <p:cNvPr id="1091" name="Google Shape;1091;p5"/>
          <p:cNvSpPr/>
          <p:nvPr/>
        </p:nvSpPr>
        <p:spPr>
          <a:xfrm>
            <a:off x="5040000" y="1271417"/>
            <a:ext cx="1440000"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2" name="Google Shape;1092;p5"/>
          <p:cNvSpPr txBox="1"/>
          <p:nvPr/>
        </p:nvSpPr>
        <p:spPr>
          <a:xfrm>
            <a:off x="2263140" y="933515"/>
            <a:ext cx="12424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Antecedentes</a:t>
            </a:r>
            <a:endParaRPr sz="1200" b="1" i="0" u="none" strike="noStrike" cap="none">
              <a:solidFill>
                <a:srgbClr val="000000"/>
              </a:solidFill>
              <a:latin typeface="Arial"/>
              <a:ea typeface="Arial"/>
              <a:cs typeface="Arial"/>
              <a:sym typeface="Arial"/>
            </a:endParaRPr>
          </a:p>
        </p:txBody>
      </p:sp>
      <p:sp>
        <p:nvSpPr>
          <p:cNvPr id="1093" name="Google Shape;1093;p5"/>
          <p:cNvSpPr txBox="1"/>
          <p:nvPr/>
        </p:nvSpPr>
        <p:spPr>
          <a:xfrm>
            <a:off x="2486968" y="1230284"/>
            <a:ext cx="12424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Obra</a:t>
            </a:r>
            <a:endParaRPr sz="1200" b="1" i="0" u="none" strike="noStrike" cap="none">
              <a:solidFill>
                <a:srgbClr val="7F7F7F"/>
              </a:solidFill>
              <a:latin typeface="Arial"/>
              <a:ea typeface="Arial"/>
              <a:cs typeface="Arial"/>
              <a:sym typeface="Arial"/>
            </a:endParaRPr>
          </a:p>
        </p:txBody>
      </p:sp>
      <p:sp>
        <p:nvSpPr>
          <p:cNvPr id="1094" name="Google Shape;1094;p5"/>
          <p:cNvSpPr/>
          <p:nvPr/>
        </p:nvSpPr>
        <p:spPr>
          <a:xfrm>
            <a:off x="5042500" y="1588707"/>
            <a:ext cx="1440000"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5" name="Google Shape;1095;p5"/>
          <p:cNvSpPr txBox="1"/>
          <p:nvPr/>
        </p:nvSpPr>
        <p:spPr>
          <a:xfrm>
            <a:off x="2489468" y="1547574"/>
            <a:ext cx="124243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Mensura</a:t>
            </a:r>
            <a:endParaRPr sz="1200" b="1" i="0" u="none" strike="noStrike" cap="none">
              <a:solidFill>
                <a:srgbClr val="7F7F7F"/>
              </a:solidFill>
              <a:latin typeface="Arial"/>
              <a:ea typeface="Arial"/>
              <a:cs typeface="Arial"/>
              <a:sym typeface="Arial"/>
            </a:endParaRPr>
          </a:p>
        </p:txBody>
      </p:sp>
      <p:sp>
        <p:nvSpPr>
          <p:cNvPr id="1096" name="Google Shape;1096;p5"/>
          <p:cNvSpPr/>
          <p:nvPr/>
        </p:nvSpPr>
        <p:spPr>
          <a:xfrm>
            <a:off x="5040000" y="1904406"/>
            <a:ext cx="1440000"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7" name="Google Shape;1097;p5"/>
          <p:cNvSpPr txBox="1"/>
          <p:nvPr/>
        </p:nvSpPr>
        <p:spPr>
          <a:xfrm>
            <a:off x="2486967" y="1863273"/>
            <a:ext cx="316320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Mensura y Propiedad Horizontal</a:t>
            </a:r>
            <a:endParaRPr sz="1200" b="1" i="0" u="none" strike="noStrike" cap="none">
              <a:solidFill>
                <a:srgbClr val="7F7F7F"/>
              </a:solidFill>
              <a:latin typeface="Arial"/>
              <a:ea typeface="Arial"/>
              <a:cs typeface="Arial"/>
              <a:sym typeface="Arial"/>
            </a:endParaRPr>
          </a:p>
        </p:txBody>
      </p:sp>
      <p:sp>
        <p:nvSpPr>
          <p:cNvPr id="1098" name="Google Shape;1098;p5"/>
          <p:cNvSpPr/>
          <p:nvPr/>
        </p:nvSpPr>
        <p:spPr>
          <a:xfrm>
            <a:off x="5042500" y="2206706"/>
            <a:ext cx="1440000"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099" name="Google Shape;1099;p5"/>
          <p:cNvSpPr txBox="1"/>
          <p:nvPr/>
        </p:nvSpPr>
        <p:spPr>
          <a:xfrm>
            <a:off x="2489467" y="2165573"/>
            <a:ext cx="316320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OSN</a:t>
            </a:r>
            <a:endParaRPr sz="1200" b="1" i="0" u="none" strike="noStrike" cap="none">
              <a:solidFill>
                <a:srgbClr val="7F7F7F"/>
              </a:solidFill>
              <a:latin typeface="Arial"/>
              <a:ea typeface="Arial"/>
              <a:cs typeface="Arial"/>
              <a:sym typeface="Arial"/>
            </a:endParaRPr>
          </a:p>
        </p:txBody>
      </p:sp>
      <p:sp>
        <p:nvSpPr>
          <p:cNvPr id="1100" name="Google Shape;1100;p5"/>
          <p:cNvSpPr txBox="1"/>
          <p:nvPr/>
        </p:nvSpPr>
        <p:spPr>
          <a:xfrm>
            <a:off x="7913065" y="1299935"/>
            <a:ext cx="2833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EX-1985-3639-GCABA-DGROC</a:t>
            </a:r>
            <a:endParaRPr sz="1400" b="0" i="0" u="none" strike="noStrike" cap="none">
              <a:solidFill>
                <a:srgbClr val="000000"/>
              </a:solidFill>
              <a:latin typeface="Arial"/>
              <a:ea typeface="Arial"/>
              <a:cs typeface="Arial"/>
              <a:sym typeface="Arial"/>
            </a:endParaRPr>
          </a:p>
        </p:txBody>
      </p:sp>
      <p:cxnSp>
        <p:nvCxnSpPr>
          <p:cNvPr id="1101" name="Google Shape;1101;p5"/>
          <p:cNvCxnSpPr/>
          <p:nvPr/>
        </p:nvCxnSpPr>
        <p:spPr>
          <a:xfrm>
            <a:off x="6637316" y="1357047"/>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pic>
        <p:nvPicPr>
          <p:cNvPr id="1102" name="Google Shape;1102;p5"/>
          <p:cNvPicPr preferRelativeResize="0"/>
          <p:nvPr/>
        </p:nvPicPr>
        <p:blipFill rotWithShape="1">
          <a:blip r:embed="rId3">
            <a:alphaModFix/>
          </a:blip>
          <a:srcRect/>
          <a:stretch/>
        </p:blipFill>
        <p:spPr>
          <a:xfrm>
            <a:off x="10620040" y="619443"/>
            <a:ext cx="1369806" cy="628143"/>
          </a:xfrm>
          <a:prstGeom prst="rect">
            <a:avLst/>
          </a:prstGeom>
          <a:noFill/>
          <a:ln>
            <a:noFill/>
          </a:ln>
        </p:spPr>
      </p:pic>
      <p:grpSp>
        <p:nvGrpSpPr>
          <p:cNvPr id="1114" name="Google Shape;1114;p5"/>
          <p:cNvGrpSpPr/>
          <p:nvPr/>
        </p:nvGrpSpPr>
        <p:grpSpPr>
          <a:xfrm>
            <a:off x="2271113" y="2984238"/>
            <a:ext cx="431707" cy="290784"/>
            <a:chOff x="10882383" y="8283520"/>
            <a:chExt cx="431707" cy="290784"/>
          </a:xfrm>
        </p:grpSpPr>
        <p:sp>
          <p:nvSpPr>
            <p:cNvPr id="1115" name="Google Shape;1115;p5"/>
            <p:cNvSpPr/>
            <p:nvPr/>
          </p:nvSpPr>
          <p:spPr>
            <a:xfrm>
              <a:off x="10937425" y="8357675"/>
              <a:ext cx="147039" cy="147039"/>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6" name="Google Shape;1116;p5"/>
            <p:cNvSpPr/>
            <p:nvPr/>
          </p:nvSpPr>
          <p:spPr>
            <a:xfrm>
              <a:off x="11148918" y="8357675"/>
              <a:ext cx="147039" cy="147039"/>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7" name="Google Shape;1117;p5"/>
            <p:cNvSpPr txBox="1"/>
            <p:nvPr/>
          </p:nvSpPr>
          <p:spPr>
            <a:xfrm>
              <a:off x="10882383" y="8297305"/>
              <a:ext cx="2479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118" name="Google Shape;1118;p5"/>
            <p:cNvSpPr txBox="1"/>
            <p:nvPr/>
          </p:nvSpPr>
          <p:spPr>
            <a:xfrm>
              <a:off x="11144101" y="8283520"/>
              <a:ext cx="16998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sp>
        <p:nvSpPr>
          <p:cNvPr id="1123" name="Google Shape;1123;p5"/>
          <p:cNvSpPr/>
          <p:nvPr/>
        </p:nvSpPr>
        <p:spPr>
          <a:xfrm>
            <a:off x="3219452" y="3432785"/>
            <a:ext cx="3257548" cy="2584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24" name="Google Shape;1124;p5"/>
          <p:cNvSpPr txBox="1"/>
          <p:nvPr/>
        </p:nvSpPr>
        <p:spPr>
          <a:xfrm>
            <a:off x="2326155" y="3024119"/>
            <a:ext cx="244965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        NOTAS</a:t>
            </a:r>
            <a:endParaRPr sz="1200" b="1" i="0" u="none" strike="noStrike" cap="none">
              <a:solidFill>
                <a:srgbClr val="000000"/>
              </a:solidFill>
              <a:latin typeface="Arial"/>
              <a:ea typeface="Arial"/>
              <a:cs typeface="Arial"/>
              <a:sym typeface="Arial"/>
            </a:endParaRPr>
          </a:p>
        </p:txBody>
      </p:sp>
      <p:sp>
        <p:nvSpPr>
          <p:cNvPr id="1125" name="Google Shape;1125;p5"/>
          <p:cNvSpPr txBox="1"/>
          <p:nvPr/>
        </p:nvSpPr>
        <p:spPr>
          <a:xfrm>
            <a:off x="2549395" y="3433271"/>
            <a:ext cx="6563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Nota 1</a:t>
            </a:r>
            <a:endParaRPr sz="1200" b="1" i="0" u="none" strike="noStrike" cap="none">
              <a:solidFill>
                <a:srgbClr val="7F7F7F"/>
              </a:solidFill>
              <a:latin typeface="Arial"/>
              <a:ea typeface="Arial"/>
              <a:cs typeface="Arial"/>
              <a:sym typeface="Arial"/>
            </a:endParaRPr>
          </a:p>
        </p:txBody>
      </p:sp>
      <p:cxnSp>
        <p:nvCxnSpPr>
          <p:cNvPr id="1126" name="Google Shape;1126;p5"/>
          <p:cNvCxnSpPr/>
          <p:nvPr/>
        </p:nvCxnSpPr>
        <p:spPr>
          <a:xfrm flipH="1">
            <a:off x="6410318" y="3644393"/>
            <a:ext cx="73240" cy="57253"/>
          </a:xfrm>
          <a:prstGeom prst="straightConnector1">
            <a:avLst/>
          </a:prstGeom>
          <a:noFill/>
          <a:ln w="9525" cap="flat" cmpd="sng">
            <a:solidFill>
              <a:srgbClr val="BFBFBF"/>
            </a:solidFill>
            <a:prstDash val="solid"/>
            <a:round/>
            <a:headEnd type="none" w="sm" len="sm"/>
            <a:tailEnd type="none" w="sm" len="sm"/>
          </a:ln>
        </p:spPr>
      </p:cxnSp>
      <p:cxnSp>
        <p:nvCxnSpPr>
          <p:cNvPr id="1127" name="Google Shape;1127;p5"/>
          <p:cNvCxnSpPr/>
          <p:nvPr/>
        </p:nvCxnSpPr>
        <p:spPr>
          <a:xfrm flipH="1">
            <a:off x="6334881" y="3587139"/>
            <a:ext cx="146479" cy="114507"/>
          </a:xfrm>
          <a:prstGeom prst="straightConnector1">
            <a:avLst/>
          </a:prstGeom>
          <a:noFill/>
          <a:ln w="9525" cap="flat" cmpd="sng">
            <a:solidFill>
              <a:srgbClr val="BFBFBF"/>
            </a:solidFill>
            <a:prstDash val="solid"/>
            <a:round/>
            <a:headEnd type="none" w="sm" len="sm"/>
            <a:tailEnd type="none" w="sm" len="sm"/>
          </a:ln>
        </p:spPr>
      </p:cxnSp>
      <p:cxnSp>
        <p:nvCxnSpPr>
          <p:cNvPr id="1128" name="Google Shape;1128;p5"/>
          <p:cNvCxnSpPr/>
          <p:nvPr/>
        </p:nvCxnSpPr>
        <p:spPr>
          <a:xfrm flipH="1">
            <a:off x="6375495" y="3611535"/>
            <a:ext cx="112394" cy="89938"/>
          </a:xfrm>
          <a:prstGeom prst="straightConnector1">
            <a:avLst/>
          </a:prstGeom>
          <a:noFill/>
          <a:ln w="9525" cap="flat" cmpd="sng">
            <a:solidFill>
              <a:srgbClr val="BFBFBF"/>
            </a:solidFill>
            <a:prstDash val="solid"/>
            <a:round/>
            <a:headEnd type="none" w="sm" len="sm"/>
            <a:tailEnd type="none" w="sm" len="sm"/>
          </a:ln>
        </p:spPr>
      </p:cxnSp>
      <p:sp>
        <p:nvSpPr>
          <p:cNvPr id="1129" name="Google Shape;1129;p5"/>
          <p:cNvSpPr txBox="1"/>
          <p:nvPr/>
        </p:nvSpPr>
        <p:spPr>
          <a:xfrm>
            <a:off x="7897503" y="2357342"/>
            <a:ext cx="283382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Solicitud-1921-1450-OSN</a:t>
            </a:r>
            <a:endParaRPr sz="1400" b="0" i="0" u="none" strike="noStrike" cap="none">
              <a:solidFill>
                <a:srgbClr val="000000"/>
              </a:solidFill>
              <a:latin typeface="Arial"/>
              <a:ea typeface="Arial"/>
              <a:cs typeface="Arial"/>
              <a:sym typeface="Arial"/>
            </a:endParaRPr>
          </a:p>
        </p:txBody>
      </p:sp>
      <p:cxnSp>
        <p:nvCxnSpPr>
          <p:cNvPr id="1130" name="Google Shape;1130;p5"/>
          <p:cNvCxnSpPr/>
          <p:nvPr/>
        </p:nvCxnSpPr>
        <p:spPr>
          <a:xfrm>
            <a:off x="6621754" y="2414454"/>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131" name="Google Shape;1131;p5"/>
          <p:cNvSpPr txBox="1"/>
          <p:nvPr/>
        </p:nvSpPr>
        <p:spPr>
          <a:xfrm>
            <a:off x="7897503" y="1681974"/>
            <a:ext cx="4075247"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rgbClr val="000000"/>
                </a:solidFill>
                <a:latin typeface="Arial"/>
                <a:ea typeface="Arial"/>
                <a:cs typeface="Arial"/>
                <a:sym typeface="Arial"/>
              </a:rPr>
              <a:t>M-NÚMERO-AÑO (4 dígitos) /MH-NÚMERO-AÑO (4 dígitos) /CFNÚMERO-AÑO (4dígitos) /CFH-NÚMERO-AÑO (4 dígitos)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132" name="Google Shape;1132;p5"/>
          <p:cNvCxnSpPr/>
          <p:nvPr/>
        </p:nvCxnSpPr>
        <p:spPr>
          <a:xfrm>
            <a:off x="6621754" y="1718895"/>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133" name="Google Shape;1133;p5"/>
          <p:cNvCxnSpPr/>
          <p:nvPr/>
        </p:nvCxnSpPr>
        <p:spPr>
          <a:xfrm>
            <a:off x="6621754" y="2015991"/>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134" name="Google Shape;1134;p5"/>
          <p:cNvSpPr txBox="1"/>
          <p:nvPr/>
        </p:nvSpPr>
        <p:spPr>
          <a:xfrm>
            <a:off x="7860315" y="3553566"/>
            <a:ext cx="24868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1" i="0" u="none" strike="noStrike" cap="none">
                <a:solidFill>
                  <a:srgbClr val="000000"/>
                </a:solidFill>
                <a:latin typeface="Arial"/>
                <a:ea typeface="Arial"/>
                <a:cs typeface="Arial"/>
                <a:sym typeface="Arial"/>
              </a:rPr>
              <a:t>RT:32.  Notas</a:t>
            </a:r>
            <a:endParaRPr sz="1400" b="0" i="0" u="none" strike="noStrike" cap="none">
              <a:solidFill>
                <a:srgbClr val="000000"/>
              </a:solidFill>
              <a:latin typeface="Arial"/>
              <a:ea typeface="Arial"/>
              <a:cs typeface="Arial"/>
              <a:sym typeface="Arial"/>
            </a:endParaRPr>
          </a:p>
        </p:txBody>
      </p:sp>
      <p:cxnSp>
        <p:nvCxnSpPr>
          <p:cNvPr id="1135" name="Google Shape;1135;p5"/>
          <p:cNvCxnSpPr/>
          <p:nvPr/>
        </p:nvCxnSpPr>
        <p:spPr>
          <a:xfrm>
            <a:off x="6600128" y="3621377"/>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136" name="Google Shape;1136;p5"/>
          <p:cNvCxnSpPr/>
          <p:nvPr/>
        </p:nvCxnSpPr>
        <p:spPr>
          <a:xfrm>
            <a:off x="6533404" y="967568"/>
            <a:ext cx="0" cy="4846200"/>
          </a:xfrm>
          <a:prstGeom prst="straightConnector1">
            <a:avLst/>
          </a:prstGeom>
          <a:noFill/>
          <a:ln w="9525" cap="flat" cmpd="sng">
            <a:solidFill>
              <a:srgbClr val="FDA739"/>
            </a:solidFill>
            <a:prstDash val="dash"/>
            <a:round/>
            <a:headEnd type="none" w="sm" len="sm"/>
            <a:tailEnd type="none" w="sm" len="sm"/>
          </a:ln>
        </p:spPr>
      </p:cxnSp>
      <p:sp>
        <p:nvSpPr>
          <p:cNvPr id="1137" name="Google Shape;1137;p5"/>
          <p:cNvSpPr txBox="1"/>
          <p:nvPr/>
        </p:nvSpPr>
        <p:spPr>
          <a:xfrm>
            <a:off x="1988354" y="4318175"/>
            <a:ext cx="1217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Foto Fachada</a:t>
            </a:r>
            <a:endParaRPr sz="1200" b="1" i="0" u="none" strike="noStrike" cap="none">
              <a:solidFill>
                <a:srgbClr val="7F7F7F"/>
              </a:solidFill>
              <a:latin typeface="Arial"/>
              <a:ea typeface="Arial"/>
              <a:cs typeface="Arial"/>
              <a:sym typeface="Arial"/>
            </a:endParaRPr>
          </a:p>
        </p:txBody>
      </p:sp>
      <p:sp>
        <p:nvSpPr>
          <p:cNvPr id="1138" name="Google Shape;1138;p5"/>
          <p:cNvSpPr txBox="1"/>
          <p:nvPr/>
        </p:nvSpPr>
        <p:spPr>
          <a:xfrm>
            <a:off x="1988350" y="4576275"/>
            <a:ext cx="2064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Plano de parcela pdf</a:t>
            </a:r>
            <a:endParaRPr sz="1200" b="1" i="0" u="none" strike="noStrike" cap="none">
              <a:solidFill>
                <a:srgbClr val="7F7F7F"/>
              </a:solidFill>
              <a:latin typeface="Arial"/>
              <a:ea typeface="Arial"/>
              <a:cs typeface="Arial"/>
              <a:sym typeface="Arial"/>
            </a:endParaRPr>
          </a:p>
        </p:txBody>
      </p:sp>
      <p:pic>
        <p:nvPicPr>
          <p:cNvPr id="1139" name="Google Shape;1139;p5"/>
          <p:cNvPicPr preferRelativeResize="0"/>
          <p:nvPr/>
        </p:nvPicPr>
        <p:blipFill rotWithShape="1">
          <a:blip r:embed="rId4">
            <a:alphaModFix/>
          </a:blip>
          <a:srcRect l="17045" t="8624" r="17039" b="70929"/>
          <a:stretch/>
        </p:blipFill>
        <p:spPr>
          <a:xfrm>
            <a:off x="5652675" y="4617350"/>
            <a:ext cx="809950" cy="194750"/>
          </a:xfrm>
          <a:prstGeom prst="rect">
            <a:avLst/>
          </a:prstGeom>
          <a:noFill/>
          <a:ln>
            <a:noFill/>
          </a:ln>
        </p:spPr>
      </p:pic>
      <p:pic>
        <p:nvPicPr>
          <p:cNvPr id="1140" name="Google Shape;1140;p5"/>
          <p:cNvPicPr preferRelativeResize="0"/>
          <p:nvPr/>
        </p:nvPicPr>
        <p:blipFill rotWithShape="1">
          <a:blip r:embed="rId4">
            <a:alphaModFix/>
          </a:blip>
          <a:srcRect l="17045" t="8624" r="17039" b="70929"/>
          <a:stretch/>
        </p:blipFill>
        <p:spPr>
          <a:xfrm>
            <a:off x="5652675" y="4318175"/>
            <a:ext cx="809950" cy="194750"/>
          </a:xfrm>
          <a:prstGeom prst="rect">
            <a:avLst/>
          </a:prstGeom>
          <a:noFill/>
          <a:ln>
            <a:noFill/>
          </a:ln>
        </p:spPr>
      </p:pic>
      <p:sp>
        <p:nvSpPr>
          <p:cNvPr id="1141" name="Google Shape;1141;p5"/>
          <p:cNvSpPr txBox="1"/>
          <p:nvPr/>
        </p:nvSpPr>
        <p:spPr>
          <a:xfrm>
            <a:off x="1977650" y="4852263"/>
            <a:ext cx="2064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Plano de parcela dxf</a:t>
            </a:r>
            <a:endParaRPr sz="1200" b="1" i="0" u="none" strike="noStrike" cap="none">
              <a:solidFill>
                <a:srgbClr val="7F7F7F"/>
              </a:solidFill>
              <a:latin typeface="Arial"/>
              <a:ea typeface="Arial"/>
              <a:cs typeface="Arial"/>
              <a:sym typeface="Arial"/>
            </a:endParaRPr>
          </a:p>
        </p:txBody>
      </p:sp>
      <p:pic>
        <p:nvPicPr>
          <p:cNvPr id="1142" name="Google Shape;1142;p5"/>
          <p:cNvPicPr preferRelativeResize="0"/>
          <p:nvPr/>
        </p:nvPicPr>
        <p:blipFill rotWithShape="1">
          <a:blip r:embed="rId4">
            <a:alphaModFix/>
          </a:blip>
          <a:srcRect l="17045" t="8624" r="17039" b="70929"/>
          <a:stretch/>
        </p:blipFill>
        <p:spPr>
          <a:xfrm>
            <a:off x="5641988" y="4943688"/>
            <a:ext cx="809950" cy="194750"/>
          </a:xfrm>
          <a:prstGeom prst="rect">
            <a:avLst/>
          </a:prstGeom>
          <a:noFill/>
          <a:ln>
            <a:noFill/>
          </a:ln>
        </p:spPr>
      </p:pic>
      <p:sp>
        <p:nvSpPr>
          <p:cNvPr id="1143" name="Google Shape;1143;p5"/>
          <p:cNvSpPr txBox="1"/>
          <p:nvPr/>
        </p:nvSpPr>
        <p:spPr>
          <a:xfrm>
            <a:off x="1988350" y="5138438"/>
            <a:ext cx="2064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Formulario de avalúo pdf</a:t>
            </a:r>
            <a:endParaRPr sz="1200" b="1" i="0" u="none" strike="noStrike" cap="none">
              <a:solidFill>
                <a:srgbClr val="7F7F7F"/>
              </a:solidFill>
              <a:latin typeface="Arial"/>
              <a:ea typeface="Arial"/>
              <a:cs typeface="Arial"/>
              <a:sym typeface="Arial"/>
            </a:endParaRPr>
          </a:p>
        </p:txBody>
      </p:sp>
      <p:pic>
        <p:nvPicPr>
          <p:cNvPr id="1144" name="Google Shape;1144;p5"/>
          <p:cNvPicPr preferRelativeResize="0"/>
          <p:nvPr/>
        </p:nvPicPr>
        <p:blipFill rotWithShape="1">
          <a:blip r:embed="rId4">
            <a:alphaModFix/>
          </a:blip>
          <a:srcRect l="17045" t="8624" r="17039" b="70929"/>
          <a:stretch/>
        </p:blipFill>
        <p:spPr>
          <a:xfrm>
            <a:off x="5652663" y="5270038"/>
            <a:ext cx="809950" cy="19475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g19e23a57fcd_0_95"/>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TRÁMITE</a:t>
            </a:r>
            <a:r>
              <a:rPr lang="es-AR" sz="2400" b="1" i="0" u="none" strike="noStrike" cap="none">
                <a:solidFill>
                  <a:srgbClr val="666666"/>
                </a:solidFill>
                <a:latin typeface="Montserrat"/>
                <a:ea typeface="Montserrat"/>
                <a:cs typeface="Montserrat"/>
                <a:sym typeface="Montserrat"/>
              </a:rPr>
              <a:t> </a:t>
            </a:r>
            <a:endParaRPr sz="2400" b="1" i="0" u="none" strike="noStrike" cap="none">
              <a:solidFill>
                <a:srgbClr val="666666"/>
              </a:solidFill>
              <a:latin typeface="Montserrat"/>
              <a:ea typeface="Montserrat"/>
              <a:cs typeface="Montserrat"/>
              <a:sym typeface="Montserrat"/>
            </a:endParaRPr>
          </a:p>
        </p:txBody>
      </p:sp>
      <p:sp>
        <p:nvSpPr>
          <p:cNvPr id="1151" name="Google Shape;1151;g19e23a57fcd_0_95"/>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1152" name="Google Shape;1152;g19e23a57fcd_0_95"/>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1153" name="Google Shape;1153;g19e23a57fcd_0_95"/>
          <p:cNvSpPr txBox="1"/>
          <p:nvPr/>
        </p:nvSpPr>
        <p:spPr>
          <a:xfrm>
            <a:off x="431100" y="1567550"/>
            <a:ext cx="1858500" cy="554100"/>
          </a:xfrm>
          <a:prstGeom prst="rect">
            <a:avLst/>
          </a:prstGeom>
          <a:solidFill>
            <a:srgbClr val="F2F2F2"/>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CARATULACIÓN</a:t>
            </a:r>
            <a:endParaRPr b="1">
              <a:solidFill>
                <a:srgbClr val="F7FFB3"/>
              </a:solidFill>
              <a:latin typeface="Montserrat"/>
              <a:ea typeface="Montserrat"/>
              <a:cs typeface="Montserrat"/>
              <a:sym typeface="Montserrat"/>
            </a:endParaRPr>
          </a:p>
        </p:txBody>
      </p:sp>
      <p:cxnSp>
        <p:nvCxnSpPr>
          <p:cNvPr id="1154" name="Google Shape;1154;g19e23a57fcd_0_95"/>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1155" name="Google Shape;1155;g19e23a57fcd_0_95"/>
          <p:cNvSpPr txBox="1"/>
          <p:nvPr/>
        </p:nvSpPr>
        <p:spPr>
          <a:xfrm>
            <a:off x="2565440" y="1567538"/>
            <a:ext cx="19206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ANTECEDENTES</a:t>
            </a:r>
            <a:endParaRPr b="1">
              <a:solidFill>
                <a:srgbClr val="F7FFB3"/>
              </a:solidFill>
              <a:latin typeface="Montserrat"/>
              <a:ea typeface="Montserrat"/>
              <a:cs typeface="Montserrat"/>
              <a:sym typeface="Montserrat"/>
            </a:endParaRPr>
          </a:p>
        </p:txBody>
      </p:sp>
      <p:cxnSp>
        <p:nvCxnSpPr>
          <p:cNvPr id="1156" name="Google Shape;1156;g19e23a57fcd_0_95"/>
          <p:cNvCxnSpPr/>
          <p:nvPr/>
        </p:nvCxnSpPr>
        <p:spPr>
          <a:xfrm>
            <a:off x="431100" y="2965345"/>
            <a:ext cx="11329800" cy="0"/>
          </a:xfrm>
          <a:prstGeom prst="straightConnector1">
            <a:avLst/>
          </a:prstGeom>
          <a:noFill/>
          <a:ln w="38100" cap="flat" cmpd="sng">
            <a:solidFill>
              <a:schemeClr val="dk2"/>
            </a:solidFill>
            <a:prstDash val="solid"/>
            <a:round/>
            <a:headEnd type="none" w="sm" len="sm"/>
            <a:tailEnd type="none" w="sm" len="sm"/>
          </a:ln>
        </p:spPr>
      </p:cxnSp>
      <p:cxnSp>
        <p:nvCxnSpPr>
          <p:cNvPr id="1157" name="Google Shape;1157;g19e23a57fcd_0_95"/>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1158" name="Google Shape;1158;g19e23a57fcd_0_95"/>
          <p:cNvSpPr txBox="1"/>
          <p:nvPr/>
        </p:nvSpPr>
        <p:spPr>
          <a:xfrm>
            <a:off x="4750717"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CARGA DOCUMENTACIÓN</a:t>
            </a:r>
            <a:endParaRPr b="1">
              <a:solidFill>
                <a:srgbClr val="F7FFB3"/>
              </a:solidFill>
              <a:latin typeface="Montserrat"/>
              <a:ea typeface="Montserrat"/>
              <a:cs typeface="Montserrat"/>
              <a:sym typeface="Montserrat"/>
            </a:endParaRPr>
          </a:p>
        </p:txBody>
      </p:sp>
      <p:cxnSp>
        <p:nvCxnSpPr>
          <p:cNvPr id="1159" name="Google Shape;1159;g19e23a57fcd_0_95"/>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1160" name="Google Shape;1160;g19e23a57fcd_0_95"/>
          <p:cNvSpPr txBox="1"/>
          <p:nvPr/>
        </p:nvSpPr>
        <p:spPr>
          <a:xfrm>
            <a:off x="7177400"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INFO</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A AGIP</a:t>
            </a:r>
            <a:endParaRPr b="1">
              <a:solidFill>
                <a:srgbClr val="F7FFB3"/>
              </a:solidFill>
              <a:latin typeface="Montserrat"/>
              <a:ea typeface="Montserrat"/>
              <a:cs typeface="Montserrat"/>
              <a:sym typeface="Montserrat"/>
            </a:endParaRPr>
          </a:p>
        </p:txBody>
      </p:sp>
      <p:cxnSp>
        <p:nvCxnSpPr>
          <p:cNvPr id="1161" name="Google Shape;1161;g19e23a57fcd_0_95"/>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1162" name="Google Shape;1162;g19e23a57fcd_0_95"/>
          <p:cNvSpPr txBox="1"/>
          <p:nvPr/>
        </p:nvSpPr>
        <p:spPr>
          <a:xfrm>
            <a:off x="9597475" y="1567550"/>
            <a:ext cx="2152800" cy="554100"/>
          </a:xfrm>
          <a:prstGeom prst="rect">
            <a:avLst/>
          </a:prstGeom>
          <a:solidFill>
            <a:srgbClr val="666666"/>
          </a:solidFill>
          <a:ln>
            <a:noFill/>
          </a:ln>
        </p:spPr>
        <p:txBody>
          <a:bodyPr spcFirstLastPara="1" wrap="square" lIns="60975" tIns="60975" rIns="60975" bIns="60975" anchor="ctr"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FCC00"/>
                </a:solidFill>
                <a:latin typeface="Montserrat"/>
                <a:ea typeface="Montserrat"/>
                <a:cs typeface="Montserrat"/>
                <a:sym typeface="Montserrat"/>
              </a:rPr>
              <a:t>REGISTRO </a:t>
            </a:r>
            <a:endParaRPr b="1">
              <a:solidFill>
                <a:srgbClr val="FFCC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FCC00"/>
                </a:solidFill>
                <a:latin typeface="Montserrat"/>
                <a:ea typeface="Montserrat"/>
                <a:cs typeface="Montserrat"/>
                <a:sym typeface="Montserrat"/>
              </a:rPr>
              <a:t>CEP</a:t>
            </a:r>
            <a:endParaRPr b="1">
              <a:solidFill>
                <a:srgbClr val="FFCC00"/>
              </a:solidFill>
              <a:latin typeface="Montserrat"/>
              <a:ea typeface="Montserrat"/>
              <a:cs typeface="Montserrat"/>
              <a:sym typeface="Montserrat"/>
            </a:endParaRPr>
          </a:p>
        </p:txBody>
      </p:sp>
      <p:sp>
        <p:nvSpPr>
          <p:cNvPr id="1163" name="Google Shape;1163;g19e23a57fcd_0_95"/>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Informe dominio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Encomienda</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3 -</a:t>
            </a:r>
            <a:r>
              <a:rPr lang="es-AR" sz="1300" b="0" i="0" u="none" strike="noStrike" cap="none">
                <a:solidFill>
                  <a:srgbClr val="F2F2F2"/>
                </a:solidFill>
                <a:latin typeface="Montserrat"/>
                <a:ea typeface="Montserrat"/>
                <a:cs typeface="Montserrat"/>
                <a:sym typeface="Montserrat"/>
              </a:rPr>
              <a:t> Cert. Empadron.</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4 -</a:t>
            </a:r>
            <a:r>
              <a:rPr lang="es-AR" sz="1300" b="0" i="0" u="none" strike="noStrike" cap="none">
                <a:solidFill>
                  <a:srgbClr val="F2F2F2"/>
                </a:solidFill>
                <a:latin typeface="Montserrat"/>
                <a:ea typeface="Montserrat"/>
                <a:cs typeface="Montserrat"/>
                <a:sym typeface="Montserrat"/>
              </a:rPr>
              <a:t> Comp. Pago</a:t>
            </a:r>
            <a:endParaRPr sz="1300" b="0" i="0" u="none" strike="noStrike" cap="none">
              <a:solidFill>
                <a:srgbClr val="F2F2F2"/>
              </a:solidFill>
              <a:latin typeface="Montserrat"/>
              <a:ea typeface="Montserrat"/>
              <a:cs typeface="Montserrat"/>
              <a:sym typeface="Montserrat"/>
            </a:endParaRPr>
          </a:p>
        </p:txBody>
      </p:sp>
      <p:sp>
        <p:nvSpPr>
          <p:cNvPr id="1164" name="Google Shape;1164;g19e23a57fcd_0_95"/>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Ficha Parc.</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Plano índice</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Perímetro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Planos Mensura</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Planos de Obra</a:t>
            </a:r>
            <a:endParaRPr sz="1300" b="0" i="0" u="none" strike="noStrike" cap="none">
              <a:solidFill>
                <a:srgbClr val="F2F2F2"/>
              </a:solidFill>
              <a:latin typeface="Montserrat"/>
              <a:ea typeface="Montserrat"/>
              <a:cs typeface="Montserrat"/>
              <a:sym typeface="Montserrat"/>
            </a:endParaRPr>
          </a:p>
        </p:txBody>
      </p:sp>
      <p:sp>
        <p:nvSpPr>
          <p:cNvPr id="1165" name="Google Shape;1165;g19e23a57fcd_0_95"/>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a:t>
            </a:r>
            <a:r>
              <a:rPr lang="es-AR" sz="1300" b="1">
                <a:solidFill>
                  <a:srgbClr val="F2F2F2"/>
                </a:solidFill>
                <a:highlight>
                  <a:srgbClr val="FFCC00"/>
                </a:highlight>
                <a:latin typeface="Montserrat"/>
                <a:ea typeface="Montserrat"/>
                <a:cs typeface="Montserrat"/>
                <a:sym typeface="Montserrat"/>
              </a:rPr>
              <a:t> </a:t>
            </a:r>
            <a:r>
              <a:rPr lang="es-AR" sz="1300" b="1" i="0" u="none" strike="noStrike" cap="none">
                <a:solidFill>
                  <a:srgbClr val="F2F2F2"/>
                </a:solidFill>
                <a:highlight>
                  <a:srgbClr val="FFCC00"/>
                </a:highlight>
                <a:latin typeface="Montserrat"/>
                <a:ea typeface="Montserrat"/>
                <a:cs typeface="Montserrat"/>
                <a:sym typeface="Montserrat"/>
              </a:rPr>
              <a:t>-</a:t>
            </a:r>
            <a:r>
              <a:rPr lang="es-AR" sz="1300" b="0" i="0" u="none" strike="noStrike" cap="none">
                <a:solidFill>
                  <a:srgbClr val="F2F2F2"/>
                </a:solidFill>
                <a:latin typeface="Montserrat"/>
                <a:ea typeface="Montserrat"/>
                <a:cs typeface="Montserrat"/>
                <a:sym typeface="Montserrat"/>
              </a:rPr>
              <a:t> Croquis Parcela (.pdf) y</a:t>
            </a:r>
            <a:r>
              <a:rPr lang="es-AR" sz="1300">
                <a:solidFill>
                  <a:srgbClr val="F2F2F2"/>
                </a:solidFill>
                <a:latin typeface="Montserrat"/>
                <a:ea typeface="Montserrat"/>
                <a:cs typeface="Montserrat"/>
                <a:sym typeface="Montserrat"/>
              </a:rPr>
              <a:t> foto fachada</a:t>
            </a:r>
            <a:r>
              <a:rPr lang="es-AR" sz="1300" b="0" i="0" u="none" strike="noStrike" cap="none">
                <a:solidFill>
                  <a:srgbClr val="F2F2F2"/>
                </a:solidFill>
                <a:latin typeface="Montserrat"/>
                <a:ea typeface="Montserrat"/>
                <a:cs typeface="Montserrat"/>
                <a:sym typeface="Montserrat"/>
              </a:rPr>
              <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Relevamiento (dxf)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Forms. de valuación (pdf)*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Form Resumen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Form Dominial (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6-</a:t>
            </a:r>
            <a:r>
              <a:rPr lang="es-AR" sz="1300" b="0" i="0" u="none" strike="noStrike" cap="none">
                <a:solidFill>
                  <a:srgbClr val="F2F2F2"/>
                </a:solidFill>
                <a:latin typeface="Montserrat"/>
                <a:ea typeface="Montserrat"/>
                <a:cs typeface="Montserrat"/>
                <a:sym typeface="Montserrat"/>
              </a:rPr>
              <a:t> Form Mensura (TAD)</a:t>
            </a:r>
            <a:endParaRPr sz="1300" b="0" i="0" u="none" strike="noStrike" cap="none">
              <a:solidFill>
                <a:srgbClr val="F2F2F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F2F2F2"/>
                </a:solidFill>
                <a:latin typeface="Montserrat"/>
                <a:ea typeface="Montserrat"/>
                <a:cs typeface="Montserrat"/>
                <a:sym typeface="Montserrat"/>
              </a:rPr>
              <a:t>*3 y 4 en caso de que haya construcciones no declaradas que excedan la tolerancia</a:t>
            </a:r>
            <a:endParaRPr sz="1100" b="0" i="1" u="none" strike="noStrike" cap="none">
              <a:solidFill>
                <a:srgbClr val="F2F2F2"/>
              </a:solidFill>
              <a:latin typeface="Montserrat"/>
              <a:ea typeface="Montserrat"/>
              <a:cs typeface="Montserrat"/>
              <a:sym typeface="Montserrat"/>
            </a:endParaRPr>
          </a:p>
        </p:txBody>
      </p:sp>
      <p:sp>
        <p:nvSpPr>
          <p:cNvPr id="1166" name="Google Shape;1166;g19e23a57fcd_0_95"/>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Si existen diferencias con lo empadronado</a:t>
            </a:r>
            <a:endParaRPr sz="1300" b="0" i="0" u="none" strike="noStrike" cap="none">
              <a:solidFill>
                <a:srgbClr val="F2F2F2"/>
              </a:solidFill>
              <a:latin typeface="Montserrat"/>
              <a:ea typeface="Montserrat"/>
              <a:cs typeface="Montserrat"/>
              <a:sym typeface="Montserrat"/>
            </a:endParaRPr>
          </a:p>
        </p:txBody>
      </p:sp>
      <p:sp>
        <p:nvSpPr>
          <p:cNvPr id="1167" name="Google Shape;1167;g19e23a57fcd_0_95"/>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585858"/>
                </a:solidFill>
                <a:latin typeface="Montserrat"/>
                <a:ea typeface="Montserrat"/>
                <a:cs typeface="Montserrat"/>
                <a:sym typeface="Montserrat"/>
              </a:rPr>
              <a:t>Emisión y notificación del Certificado de estado Parcelario</a:t>
            </a:r>
            <a:endParaRPr sz="1300" b="0" i="0" u="none" strike="noStrike" cap="none">
              <a:solidFill>
                <a:srgbClr val="585858"/>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pic>
        <p:nvPicPr>
          <p:cNvPr id="1173" name="Google Shape;1173;g15a645ae23d_1_41"/>
          <p:cNvPicPr preferRelativeResize="0"/>
          <p:nvPr/>
        </p:nvPicPr>
        <p:blipFill rotWithShape="1">
          <a:blip r:embed="rId3">
            <a:alphaModFix/>
          </a:blip>
          <a:srcRect l="27752" t="3531" r="29741" b="4487"/>
          <a:stretch/>
        </p:blipFill>
        <p:spPr>
          <a:xfrm>
            <a:off x="400025" y="1856548"/>
            <a:ext cx="3666398" cy="4345901"/>
          </a:xfrm>
          <a:prstGeom prst="rect">
            <a:avLst/>
          </a:prstGeom>
          <a:noFill/>
          <a:ln>
            <a:noFill/>
          </a:ln>
        </p:spPr>
      </p:pic>
      <p:pic>
        <p:nvPicPr>
          <p:cNvPr id="1174" name="Google Shape;1174;g15a645ae23d_1_41"/>
          <p:cNvPicPr preferRelativeResize="0"/>
          <p:nvPr/>
        </p:nvPicPr>
        <p:blipFill rotWithShape="1">
          <a:blip r:embed="rId4">
            <a:alphaModFix/>
          </a:blip>
          <a:srcRect l="33983" t="4017" r="30333" b="2776"/>
          <a:stretch/>
        </p:blipFill>
        <p:spPr>
          <a:xfrm>
            <a:off x="4918575" y="1856548"/>
            <a:ext cx="2809152" cy="4127350"/>
          </a:xfrm>
          <a:prstGeom prst="rect">
            <a:avLst/>
          </a:prstGeom>
          <a:noFill/>
          <a:ln>
            <a:noFill/>
          </a:ln>
        </p:spPr>
      </p:pic>
      <p:sp>
        <p:nvSpPr>
          <p:cNvPr id="1175" name="Google Shape;1175;g15a645ae23d_1_41"/>
          <p:cNvSpPr txBox="1"/>
          <p:nvPr/>
        </p:nvSpPr>
        <p:spPr>
          <a:xfrm>
            <a:off x="400025" y="1206650"/>
            <a:ext cx="3666300" cy="554100"/>
          </a:xfrm>
          <a:prstGeom prst="rect">
            <a:avLst/>
          </a:prstGeom>
          <a:solidFill>
            <a:srgbClr val="666666"/>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Formulario datos de DOMINIO</a:t>
            </a:r>
            <a:endParaRPr sz="1400" b="1" i="0" u="none" strike="noStrike" cap="none">
              <a:solidFill>
                <a:srgbClr val="FFCC00"/>
              </a:solidFill>
              <a:latin typeface="Montserrat"/>
              <a:ea typeface="Montserrat"/>
              <a:cs typeface="Montserrat"/>
              <a:sym typeface="Montserrat"/>
            </a:endParaRPr>
          </a:p>
        </p:txBody>
      </p:sp>
      <p:sp>
        <p:nvSpPr>
          <p:cNvPr id="1176" name="Google Shape;1176;g15a645ae23d_1_41"/>
          <p:cNvSpPr txBox="1"/>
          <p:nvPr/>
        </p:nvSpPr>
        <p:spPr>
          <a:xfrm>
            <a:off x="4918575" y="1206650"/>
            <a:ext cx="2756400" cy="554100"/>
          </a:xfrm>
          <a:prstGeom prst="rect">
            <a:avLst/>
          </a:prstGeom>
          <a:solidFill>
            <a:srgbClr val="666666"/>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s-AR" sz="1400" b="1" i="0" u="none" strike="noStrike" cap="none">
                <a:solidFill>
                  <a:srgbClr val="FFCC00"/>
                </a:solidFill>
                <a:latin typeface="Montserrat"/>
                <a:ea typeface="Montserrat"/>
                <a:cs typeface="Montserrat"/>
                <a:sym typeface="Montserrat"/>
              </a:rPr>
              <a:t>Formulario Tecnico (Actos de Mensura)</a:t>
            </a:r>
            <a:endParaRPr sz="1400" b="1" i="0" u="none" strike="noStrike" cap="none">
              <a:solidFill>
                <a:srgbClr val="FFCC00"/>
              </a:solidFill>
              <a:latin typeface="Montserrat"/>
              <a:ea typeface="Montserrat"/>
              <a:cs typeface="Montserrat"/>
              <a:sym typeface="Montserrat"/>
            </a:endParaRPr>
          </a:p>
        </p:txBody>
      </p:sp>
      <p:sp>
        <p:nvSpPr>
          <p:cNvPr id="1177" name="Google Shape;1177;g15a645ae23d_1_41"/>
          <p:cNvSpPr txBox="1"/>
          <p:nvPr/>
        </p:nvSpPr>
        <p:spPr>
          <a:xfrm>
            <a:off x="8579879" y="1206650"/>
            <a:ext cx="3212100" cy="554100"/>
          </a:xfrm>
          <a:prstGeom prst="rect">
            <a:avLst/>
          </a:prstGeom>
          <a:solidFill>
            <a:srgbClr val="666666"/>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Formulario valuatorios resultante</a:t>
            </a:r>
            <a:endParaRPr sz="1400" b="1" i="0" u="none" strike="noStrike" cap="none">
              <a:solidFill>
                <a:srgbClr val="FFCC00"/>
              </a:solidFill>
              <a:latin typeface="Montserrat"/>
              <a:ea typeface="Montserrat"/>
              <a:cs typeface="Montserrat"/>
              <a:sym typeface="Montserrat"/>
            </a:endParaRPr>
          </a:p>
        </p:txBody>
      </p:sp>
      <p:sp>
        <p:nvSpPr>
          <p:cNvPr id="1178" name="Google Shape;1178;g15a645ae23d_1_41"/>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i="0" u="none" strike="noStrike" cap="none">
                <a:solidFill>
                  <a:srgbClr val="666666"/>
                </a:solidFill>
                <a:latin typeface="Montserrat"/>
                <a:ea typeface="Montserrat"/>
                <a:cs typeface="Montserrat"/>
                <a:sym typeface="Montserrat"/>
              </a:rPr>
              <a:t>TÍTULO 5 CEP </a:t>
            </a:r>
            <a:endParaRPr sz="2400" b="1" i="0" u="none" strike="noStrike" cap="none">
              <a:solidFill>
                <a:srgbClr val="666666"/>
              </a:solidFill>
              <a:latin typeface="Montserrat"/>
              <a:ea typeface="Montserrat"/>
              <a:cs typeface="Montserrat"/>
              <a:sym typeface="Montserrat"/>
            </a:endParaRPr>
          </a:p>
        </p:txBody>
      </p:sp>
      <p:sp>
        <p:nvSpPr>
          <p:cNvPr id="1179" name="Google Shape;1179;g15a645ae23d_1_41"/>
          <p:cNvSpPr txBox="1"/>
          <p:nvPr/>
        </p:nvSpPr>
        <p:spPr>
          <a:xfrm>
            <a:off x="247525" y="633050"/>
            <a:ext cx="24672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EL TRÁMITE TAD</a:t>
            </a:r>
            <a:endParaRPr sz="2100" b="0" i="0" u="none" strike="noStrike" cap="none">
              <a:solidFill>
                <a:srgbClr val="000000"/>
              </a:solidFill>
              <a:latin typeface="Arial"/>
              <a:ea typeface="Arial"/>
              <a:cs typeface="Arial"/>
              <a:sym typeface="Arial"/>
            </a:endParaRPr>
          </a:p>
        </p:txBody>
      </p:sp>
      <p:pic>
        <p:nvPicPr>
          <p:cNvPr id="1180" name="Google Shape;1180;g15a645ae23d_1_41"/>
          <p:cNvPicPr preferRelativeResize="0"/>
          <p:nvPr/>
        </p:nvPicPr>
        <p:blipFill rotWithShape="1">
          <a:blip r:embed="rId5">
            <a:alphaModFix/>
          </a:blip>
          <a:srcRect l="30175" t="11768" r="29830" b="4401"/>
          <a:stretch/>
        </p:blipFill>
        <p:spPr>
          <a:xfrm>
            <a:off x="8579875" y="1856550"/>
            <a:ext cx="3212102" cy="3787649"/>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g19e23a57fcd_0_132"/>
          <p:cNvSpPr txBox="1">
            <a:spLocks noGrp="1"/>
          </p:cNvSpPr>
          <p:nvPr>
            <p:ph type="title"/>
          </p:nvPr>
        </p:nvSpPr>
        <p:spPr>
          <a:xfrm>
            <a:off x="246525" y="75775"/>
            <a:ext cx="11817000" cy="763500"/>
          </a:xfrm>
          <a:prstGeom prst="rect">
            <a:avLst/>
          </a:prstGeom>
          <a:solidFill>
            <a:srgbClr val="FDD3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AR" sz="2700" b="1"/>
              <a:t>CATASTRO: </a:t>
            </a:r>
            <a:r>
              <a:rPr lang="es-AR" b="1"/>
              <a:t>REGISTRA Y NOTIFICA</a:t>
            </a:r>
            <a:endParaRPr b="1"/>
          </a:p>
        </p:txBody>
      </p:sp>
      <p:pic>
        <p:nvPicPr>
          <p:cNvPr id="1189" name="Google Shape;1189;g19e23a57fcd_0_132"/>
          <p:cNvPicPr preferRelativeResize="0"/>
          <p:nvPr/>
        </p:nvPicPr>
        <p:blipFill>
          <a:blip r:embed="rId3">
            <a:alphaModFix/>
          </a:blip>
          <a:stretch>
            <a:fillRect/>
          </a:stretch>
        </p:blipFill>
        <p:spPr>
          <a:xfrm>
            <a:off x="152400" y="991675"/>
            <a:ext cx="4452000" cy="5314575"/>
          </a:xfrm>
          <a:prstGeom prst="rect">
            <a:avLst/>
          </a:prstGeom>
          <a:noFill/>
          <a:ln>
            <a:noFill/>
          </a:ln>
        </p:spPr>
      </p:pic>
      <p:pic>
        <p:nvPicPr>
          <p:cNvPr id="1190" name="Google Shape;1190;g19e23a57fcd_0_132"/>
          <p:cNvPicPr preferRelativeResize="0"/>
          <p:nvPr/>
        </p:nvPicPr>
        <p:blipFill>
          <a:blip r:embed="rId4">
            <a:alphaModFix/>
          </a:blip>
          <a:stretch>
            <a:fillRect/>
          </a:stretch>
        </p:blipFill>
        <p:spPr>
          <a:xfrm>
            <a:off x="4713225" y="991675"/>
            <a:ext cx="4452000" cy="5389754"/>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g15a645ae23d_0_414"/>
          <p:cNvSpPr txBox="1"/>
          <p:nvPr/>
        </p:nvSpPr>
        <p:spPr>
          <a:xfrm>
            <a:off x="698800" y="2316802"/>
            <a:ext cx="12476400" cy="1752300"/>
          </a:xfrm>
          <a:prstGeom prst="rect">
            <a:avLst/>
          </a:prstGeom>
          <a:noFill/>
          <a:ln>
            <a:noFill/>
          </a:ln>
        </p:spPr>
        <p:txBody>
          <a:bodyPr spcFirstLastPara="1" wrap="square" lIns="60975" tIns="60975" rIns="60975" bIns="60975" anchor="t" anchorCtr="0">
            <a:spAutoFit/>
          </a:bodyPr>
          <a:lstStyle/>
          <a:p>
            <a:pPr marL="0" marR="0" lvl="0" indent="0" algn="l" rtl="0">
              <a:lnSpc>
                <a:spcPct val="80000"/>
              </a:lnSpc>
              <a:spcBef>
                <a:spcPts val="0"/>
              </a:spcBef>
              <a:spcAft>
                <a:spcPts val="0"/>
              </a:spcAft>
              <a:buClr>
                <a:srgbClr val="000000"/>
              </a:buClr>
              <a:buSzPts val="6700"/>
              <a:buFont typeface="Arial"/>
              <a:buNone/>
            </a:pPr>
            <a:r>
              <a:rPr lang="es-AR" sz="6700">
                <a:solidFill>
                  <a:srgbClr val="666666"/>
                </a:solidFill>
                <a:latin typeface="Montserrat Black"/>
                <a:ea typeface="Montserrat Black"/>
                <a:cs typeface="Montserrat Black"/>
                <a:sym typeface="Montserrat Black"/>
              </a:rPr>
              <a:t>CONVERSEMOS </a:t>
            </a:r>
            <a:endParaRPr sz="6700" b="0" i="0" u="none" strike="noStrike" cap="none">
              <a:solidFill>
                <a:srgbClr val="666666"/>
              </a:solidFill>
              <a:latin typeface="Montserrat Black"/>
              <a:ea typeface="Montserrat Black"/>
              <a:cs typeface="Montserrat Black"/>
              <a:sym typeface="Montserrat Black"/>
            </a:endParaRPr>
          </a:p>
          <a:p>
            <a:pPr marL="0" marR="0" lvl="0" indent="0" algn="l" rtl="0">
              <a:lnSpc>
                <a:spcPct val="80000"/>
              </a:lnSpc>
              <a:spcBef>
                <a:spcPts val="700"/>
              </a:spcBef>
              <a:spcAft>
                <a:spcPts val="700"/>
              </a:spcAft>
              <a:buClr>
                <a:srgbClr val="000000"/>
              </a:buClr>
              <a:buSzPts val="5800"/>
              <a:buFont typeface="Arial"/>
              <a:buNone/>
            </a:pPr>
            <a:r>
              <a:rPr lang="es-AR" sz="5800" b="0" i="0" u="none" strike="noStrike" cap="none">
                <a:solidFill>
                  <a:srgbClr val="666666"/>
                </a:solidFill>
                <a:latin typeface="Montserrat"/>
                <a:ea typeface="Montserrat"/>
                <a:cs typeface="Montserrat"/>
                <a:sym typeface="Montserrat"/>
              </a:rPr>
              <a:t>OBSERVACIONES GRALES</a:t>
            </a:r>
            <a:endParaRPr sz="5800" b="0" i="0" u="none" strike="noStrike" cap="none">
              <a:solidFill>
                <a:srgbClr val="666666"/>
              </a:solidFill>
              <a:latin typeface="Montserrat"/>
              <a:ea typeface="Montserrat"/>
              <a:cs typeface="Montserrat"/>
              <a:sym typeface="Montserrat"/>
            </a:endParaRPr>
          </a:p>
        </p:txBody>
      </p:sp>
      <p:cxnSp>
        <p:nvCxnSpPr>
          <p:cNvPr id="1196" name="Google Shape;1196;g15a645ae23d_0_414"/>
          <p:cNvCxnSpPr/>
          <p:nvPr/>
        </p:nvCxnSpPr>
        <p:spPr>
          <a:xfrm>
            <a:off x="751517" y="3172052"/>
            <a:ext cx="9691500" cy="0"/>
          </a:xfrm>
          <a:prstGeom prst="straightConnector1">
            <a:avLst/>
          </a:prstGeom>
          <a:noFill/>
          <a:ln w="28575" cap="flat" cmpd="sng">
            <a:solidFill>
              <a:srgbClr val="666666"/>
            </a:solidFill>
            <a:prstDash val="solid"/>
            <a:round/>
            <a:headEnd type="none" w="sm" len="sm"/>
            <a:tailEnd type="none" w="sm" len="sm"/>
          </a:ln>
        </p:spPr>
      </p:cxnSp>
      <p:sp>
        <p:nvSpPr>
          <p:cNvPr id="1197" name="Google Shape;1197;g15a645ae23d_0_414"/>
          <p:cNvSpPr txBox="1"/>
          <p:nvPr/>
        </p:nvSpPr>
        <p:spPr>
          <a:xfrm>
            <a:off x="545492" y="1627776"/>
            <a:ext cx="884400" cy="716100"/>
          </a:xfrm>
          <a:prstGeom prst="rect">
            <a:avLst/>
          </a:prstGeom>
          <a:noFill/>
          <a:ln>
            <a:noFill/>
          </a:ln>
        </p:spPr>
        <p:txBody>
          <a:bodyPr spcFirstLastPara="1" wrap="square" lIns="121900" tIns="121900" rIns="121900" bIns="121900" anchor="ctr" anchorCtr="0">
            <a:noAutofit/>
          </a:bodyPr>
          <a:lstStyle/>
          <a:p>
            <a:pPr marL="0" marR="0" lvl="0" indent="0" algn="l" rtl="0">
              <a:lnSpc>
                <a:spcPct val="80000"/>
              </a:lnSpc>
              <a:spcBef>
                <a:spcPts val="0"/>
              </a:spcBef>
              <a:spcAft>
                <a:spcPts val="0"/>
              </a:spcAft>
              <a:buClr>
                <a:srgbClr val="000000"/>
              </a:buClr>
              <a:buSzPts val="6700"/>
              <a:buFont typeface="Arial"/>
              <a:buNone/>
            </a:pPr>
            <a:r>
              <a:rPr lang="es-AR" sz="6700" b="0" i="0" u="none" strike="noStrike" cap="none">
                <a:solidFill>
                  <a:srgbClr val="FDD306"/>
                </a:solidFill>
                <a:latin typeface="Montserrat Black"/>
                <a:ea typeface="Montserrat Black"/>
                <a:cs typeface="Montserrat Black"/>
                <a:sym typeface="Montserrat Black"/>
              </a:rPr>
              <a:t>&gt;</a:t>
            </a:r>
            <a:endParaRPr sz="1900" b="0" i="0" u="none" strike="noStrike" cap="none">
              <a:solidFill>
                <a:srgbClr val="FDD30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g19449a8844b_0_15"/>
          <p:cNvSpPr/>
          <p:nvPr/>
        </p:nvSpPr>
        <p:spPr>
          <a:xfrm>
            <a:off x="0" y="0"/>
            <a:ext cx="12192000" cy="6365700"/>
          </a:xfrm>
          <a:prstGeom prst="rect">
            <a:avLst/>
          </a:prstGeom>
          <a:solidFill>
            <a:srgbClr val="434343"/>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1203" name="Google Shape;1203;g19449a8844b_0_15"/>
          <p:cNvSpPr txBox="1"/>
          <p:nvPr/>
        </p:nvSpPr>
        <p:spPr>
          <a:xfrm>
            <a:off x="228150" y="324275"/>
            <a:ext cx="11649900" cy="861000"/>
          </a:xfrm>
          <a:prstGeom prst="rect">
            <a:avLst/>
          </a:prstGeom>
          <a:solidFill>
            <a:srgbClr val="FDD306"/>
          </a:solidFill>
          <a:ln>
            <a:noFill/>
          </a:ln>
        </p:spPr>
        <p:txBody>
          <a:bodyPr spcFirstLastPara="1" wrap="square" lIns="121900" tIns="121900" rIns="121900" bIns="121900" anchor="ctr" anchorCtr="0">
            <a:noAutofit/>
          </a:bodyPr>
          <a:lstStyle/>
          <a:p>
            <a:pPr marL="0" marR="0" lvl="0" indent="0" algn="ctr" rtl="0">
              <a:lnSpc>
                <a:spcPct val="80000"/>
              </a:lnSpc>
              <a:spcBef>
                <a:spcPts val="0"/>
              </a:spcBef>
              <a:spcAft>
                <a:spcPts val="0"/>
              </a:spcAft>
              <a:buClr>
                <a:schemeClr val="dk1"/>
              </a:buClr>
              <a:buSzPts val="1500"/>
              <a:buFont typeface="Arial"/>
              <a:buNone/>
            </a:pPr>
            <a:r>
              <a:rPr lang="es-AR" sz="4100">
                <a:solidFill>
                  <a:srgbClr val="666666"/>
                </a:solidFill>
                <a:latin typeface="Montserrat Medium"/>
                <a:ea typeface="Montserrat Medium"/>
                <a:cs typeface="Montserrat Medium"/>
                <a:sym typeface="Montserrat Medium"/>
              </a:rPr>
              <a:t>PARCELA 064-012-013 LARRAYA 3238</a:t>
            </a:r>
            <a:endParaRPr sz="4100" b="0" i="0" u="none" strike="noStrike" cap="none">
              <a:solidFill>
                <a:srgbClr val="666666"/>
              </a:solidFill>
              <a:latin typeface="Montserrat Medium"/>
              <a:ea typeface="Montserrat Medium"/>
              <a:cs typeface="Montserrat Medium"/>
              <a:sym typeface="Montserrat Medium"/>
            </a:endParaRPr>
          </a:p>
        </p:txBody>
      </p:sp>
      <p:sp>
        <p:nvSpPr>
          <p:cNvPr id="1204" name="Google Shape;1204;g19449a8844b_0_15"/>
          <p:cNvSpPr txBox="1"/>
          <p:nvPr/>
        </p:nvSpPr>
        <p:spPr>
          <a:xfrm>
            <a:off x="5808138" y="1552200"/>
            <a:ext cx="6270000" cy="350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AR" sz="2700" b="1">
                <a:solidFill>
                  <a:schemeClr val="lt1"/>
                </a:solidFill>
              </a:rPr>
              <a:t>Duplex CASA sin planos.</a:t>
            </a:r>
            <a:endParaRPr sz="2700" b="1">
              <a:solidFill>
                <a:schemeClr val="lt1"/>
              </a:solidFill>
            </a:endParaRPr>
          </a:p>
          <a:p>
            <a:pPr marL="0" lvl="0" indent="0" algn="ctr" rtl="0">
              <a:spcBef>
                <a:spcPts val="0"/>
              </a:spcBef>
              <a:spcAft>
                <a:spcPts val="0"/>
              </a:spcAft>
              <a:buNone/>
            </a:pPr>
            <a:endParaRPr sz="2700" b="1">
              <a:solidFill>
                <a:schemeClr val="lt1"/>
              </a:solidFill>
            </a:endParaRPr>
          </a:p>
          <a:p>
            <a:pPr marL="0" lvl="0" indent="0" algn="ctr" rtl="0">
              <a:spcBef>
                <a:spcPts val="0"/>
              </a:spcBef>
              <a:spcAft>
                <a:spcPts val="0"/>
              </a:spcAft>
              <a:buNone/>
            </a:pPr>
            <a:endParaRPr sz="2700" b="1">
              <a:solidFill>
                <a:schemeClr val="lt1"/>
              </a:solidFill>
            </a:endParaRPr>
          </a:p>
          <a:p>
            <a:pPr marL="0" lvl="0" indent="0" algn="ctr" rtl="0">
              <a:spcBef>
                <a:spcPts val="0"/>
              </a:spcBef>
              <a:spcAft>
                <a:spcPts val="0"/>
              </a:spcAft>
              <a:buNone/>
            </a:pPr>
            <a:r>
              <a:rPr lang="es-AR" sz="2700" b="1">
                <a:solidFill>
                  <a:schemeClr val="lt1"/>
                </a:solidFill>
              </a:rPr>
              <a:t>Certificado de empadronamiento </a:t>
            </a:r>
            <a:endParaRPr sz="2700" b="1">
              <a:solidFill>
                <a:schemeClr val="lt1"/>
              </a:solidFill>
            </a:endParaRPr>
          </a:p>
          <a:p>
            <a:pPr marL="0" lvl="0" indent="0" algn="ctr" rtl="0">
              <a:spcBef>
                <a:spcPts val="0"/>
              </a:spcBef>
              <a:spcAft>
                <a:spcPts val="0"/>
              </a:spcAft>
              <a:buNone/>
            </a:pPr>
            <a:r>
              <a:rPr lang="es-AR" sz="2700" b="1">
                <a:solidFill>
                  <a:schemeClr val="lt1"/>
                </a:solidFill>
              </a:rPr>
              <a:t>&gt;</a:t>
            </a:r>
            <a:endParaRPr sz="2700" b="1">
              <a:solidFill>
                <a:schemeClr val="lt1"/>
              </a:solidFill>
            </a:endParaRPr>
          </a:p>
          <a:p>
            <a:pPr marL="0" lvl="0" indent="0" algn="ctr" rtl="0">
              <a:spcBef>
                <a:spcPts val="0"/>
              </a:spcBef>
              <a:spcAft>
                <a:spcPts val="0"/>
              </a:spcAft>
              <a:buNone/>
            </a:pPr>
            <a:r>
              <a:rPr lang="es-AR" sz="2700" b="1">
                <a:solidFill>
                  <a:schemeClr val="lt1"/>
                </a:solidFill>
              </a:rPr>
              <a:t>superficie relevada</a:t>
            </a:r>
            <a:endParaRPr sz="2700" b="1">
              <a:solidFill>
                <a:schemeClr val="lt1"/>
              </a:solidFill>
            </a:endParaRPr>
          </a:p>
          <a:p>
            <a:pPr marL="0" lvl="0" indent="0" algn="ctr" rtl="0">
              <a:spcBef>
                <a:spcPts val="0"/>
              </a:spcBef>
              <a:spcAft>
                <a:spcPts val="0"/>
              </a:spcAft>
              <a:buNone/>
            </a:pPr>
            <a:endParaRPr sz="2700" b="1">
              <a:solidFill>
                <a:schemeClr val="lt1"/>
              </a:solidFill>
            </a:endParaRPr>
          </a:p>
          <a:p>
            <a:pPr marL="0" lvl="0" indent="0" algn="ctr" rtl="0">
              <a:spcBef>
                <a:spcPts val="0"/>
              </a:spcBef>
              <a:spcAft>
                <a:spcPts val="0"/>
              </a:spcAft>
              <a:buNone/>
            </a:pPr>
            <a:r>
              <a:rPr lang="es-AR" sz="2700" b="1">
                <a:solidFill>
                  <a:schemeClr val="lt1"/>
                </a:solidFill>
              </a:rPr>
              <a:t>Solo Aviso de Obra</a:t>
            </a:r>
            <a:endParaRPr sz="2700" b="1">
              <a:solidFill>
                <a:schemeClr val="lt1"/>
              </a:solidFill>
            </a:endParaRPr>
          </a:p>
        </p:txBody>
      </p:sp>
      <p:pic>
        <p:nvPicPr>
          <p:cNvPr id="1205" name="Google Shape;1205;g19449a8844b_0_15"/>
          <p:cNvPicPr preferRelativeResize="0"/>
          <p:nvPr/>
        </p:nvPicPr>
        <p:blipFill>
          <a:blip r:embed="rId3">
            <a:alphaModFix/>
          </a:blip>
          <a:stretch>
            <a:fillRect/>
          </a:stretch>
        </p:blipFill>
        <p:spPr>
          <a:xfrm>
            <a:off x="334025" y="1914175"/>
            <a:ext cx="5532925" cy="37948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13" name="Rectángulo redondeado 12"/>
          <p:cNvSpPr/>
          <p:nvPr/>
        </p:nvSpPr>
        <p:spPr>
          <a:xfrm rot="20870112">
            <a:off x="5907559" y="633049"/>
            <a:ext cx="5850901" cy="5521007"/>
          </a:xfrm>
          <a:prstGeom prst="roundRect">
            <a:avLst>
              <a:gd name="adj" fmla="val 16561"/>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redondeado 8"/>
          <p:cNvSpPr/>
          <p:nvPr/>
        </p:nvSpPr>
        <p:spPr>
          <a:xfrm>
            <a:off x="6082350" y="633050"/>
            <a:ext cx="5850901" cy="5521007"/>
          </a:xfrm>
          <a:prstGeom prst="roundRect">
            <a:avLst>
              <a:gd name="adj" fmla="val 2113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2" name="Google Shape;662;g107712e728d_0_0"/>
          <p:cNvSpPr txBox="1"/>
          <p:nvPr/>
        </p:nvSpPr>
        <p:spPr>
          <a:xfrm>
            <a:off x="158881" y="117604"/>
            <a:ext cx="117018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i="0" u="none" strike="noStrike" cap="none" dirty="0">
                <a:solidFill>
                  <a:srgbClr val="666666"/>
                </a:solidFill>
                <a:latin typeface="Montserrat"/>
                <a:ea typeface="Montserrat"/>
                <a:cs typeface="Montserrat"/>
                <a:sym typeface="Montserrat"/>
              </a:rPr>
              <a:t>TEMAS DEL </a:t>
            </a:r>
            <a:r>
              <a:rPr lang="es-AR" sz="2400" b="1" i="0" u="none" strike="noStrike" cap="none" dirty="0" smtClean="0">
                <a:solidFill>
                  <a:srgbClr val="666666"/>
                </a:solidFill>
                <a:latin typeface="Montserrat"/>
                <a:ea typeface="Montserrat"/>
                <a:cs typeface="Montserrat"/>
                <a:sym typeface="Montserrat"/>
              </a:rPr>
              <a:t>TALLER-MARO NORMATIVO</a:t>
            </a:r>
            <a:endParaRPr sz="2400" b="1" i="0" u="none" strike="noStrike" cap="none" dirty="0">
              <a:solidFill>
                <a:srgbClr val="666666"/>
              </a:solidFill>
              <a:latin typeface="Montserrat"/>
              <a:ea typeface="Montserrat"/>
              <a:cs typeface="Montserrat"/>
              <a:sym typeface="Montserrat"/>
            </a:endParaRPr>
          </a:p>
        </p:txBody>
      </p:sp>
      <p:sp>
        <p:nvSpPr>
          <p:cNvPr id="663" name="Google Shape;663;g107712e728d_0_0"/>
          <p:cNvSpPr txBox="1"/>
          <p:nvPr/>
        </p:nvSpPr>
        <p:spPr>
          <a:xfrm>
            <a:off x="247525" y="633050"/>
            <a:ext cx="3443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2" name="CuadroTexto 1"/>
          <p:cNvSpPr txBox="1"/>
          <p:nvPr/>
        </p:nvSpPr>
        <p:spPr>
          <a:xfrm>
            <a:off x="1653988" y="847168"/>
            <a:ext cx="2864224" cy="307777"/>
          </a:xfrm>
          <a:prstGeom prst="rect">
            <a:avLst/>
          </a:prstGeom>
          <a:solidFill>
            <a:schemeClr val="accent6">
              <a:lumMod val="40000"/>
              <a:lumOff val="60000"/>
            </a:schemeClr>
          </a:solidFill>
        </p:spPr>
        <p:txBody>
          <a:bodyPr wrap="square" rtlCol="0">
            <a:spAutoFit/>
          </a:bodyPr>
          <a:lstStyle/>
          <a:p>
            <a:pPr algn="ctr"/>
            <a:r>
              <a:rPr lang="es-AR" dirty="0" smtClean="0"/>
              <a:t>LEY 6437</a:t>
            </a:r>
            <a:endParaRPr lang="es-AR" dirty="0"/>
          </a:p>
        </p:txBody>
      </p:sp>
      <p:sp>
        <p:nvSpPr>
          <p:cNvPr id="6" name="CuadroTexto 5"/>
          <p:cNvSpPr txBox="1"/>
          <p:nvPr/>
        </p:nvSpPr>
        <p:spPr>
          <a:xfrm>
            <a:off x="7669302" y="756429"/>
            <a:ext cx="2864224" cy="307777"/>
          </a:xfrm>
          <a:prstGeom prst="rect">
            <a:avLst/>
          </a:prstGeom>
          <a:solidFill>
            <a:schemeClr val="accent6">
              <a:lumMod val="40000"/>
              <a:lumOff val="60000"/>
            </a:schemeClr>
          </a:solidFill>
        </p:spPr>
        <p:txBody>
          <a:bodyPr wrap="square" rtlCol="0">
            <a:spAutoFit/>
          </a:bodyPr>
          <a:lstStyle/>
          <a:p>
            <a:pPr algn="ctr"/>
            <a:r>
              <a:rPr lang="es-AR" dirty="0" smtClean="0"/>
              <a:t>DISPO N° 299</a:t>
            </a:r>
            <a:endParaRPr lang="es-AR" dirty="0"/>
          </a:p>
        </p:txBody>
      </p:sp>
      <p:sp>
        <p:nvSpPr>
          <p:cNvPr id="3" name="CuadroTexto 2"/>
          <p:cNvSpPr txBox="1"/>
          <p:nvPr/>
        </p:nvSpPr>
        <p:spPr>
          <a:xfrm>
            <a:off x="496487" y="1180318"/>
            <a:ext cx="5513294" cy="4370427"/>
          </a:xfrm>
          <a:prstGeom prst="rect">
            <a:avLst/>
          </a:prstGeom>
          <a:noFill/>
        </p:spPr>
        <p:txBody>
          <a:bodyPr wrap="square" rtlCol="0">
            <a:spAutoFit/>
          </a:bodyPr>
          <a:lstStyle/>
          <a:p>
            <a:r>
              <a:rPr lang="es-MX" dirty="0"/>
              <a:t>TÍTULO </a:t>
            </a:r>
            <a:r>
              <a:rPr lang="es-MX" dirty="0" smtClean="0"/>
              <a:t>5. </a:t>
            </a:r>
            <a:r>
              <a:rPr lang="es-MX" sz="1200" dirty="0"/>
              <a:t>ESTADO PARCELARIO, CONSTITUCIÓN Y </a:t>
            </a:r>
            <a:r>
              <a:rPr lang="es-MX" sz="1200" dirty="0" smtClean="0"/>
              <a:t>VERIFICACIÓN</a:t>
            </a:r>
          </a:p>
          <a:p>
            <a:endParaRPr lang="es-MX" sz="1200" dirty="0"/>
          </a:p>
          <a:p>
            <a:pPr algn="just"/>
            <a:r>
              <a:rPr lang="es-MX" b="1" dirty="0"/>
              <a:t>Art. 52.- Verificación de la Subsistencia</a:t>
            </a:r>
            <a:r>
              <a:rPr lang="es-MX" dirty="0"/>
              <a:t>. </a:t>
            </a:r>
            <a:endParaRPr lang="es-MX" dirty="0" smtClean="0"/>
          </a:p>
          <a:p>
            <a:pPr algn="just"/>
            <a:endParaRPr lang="es-MX" dirty="0" smtClean="0"/>
          </a:p>
          <a:p>
            <a:pPr marL="342900" indent="-342900" algn="just">
              <a:buAutoNum type="alphaLcParenR"/>
            </a:pPr>
            <a:r>
              <a:rPr lang="es-MX" dirty="0" smtClean="0"/>
              <a:t>Dos </a:t>
            </a:r>
            <a:r>
              <a:rPr lang="es-MX" dirty="0"/>
              <a:t>(2) años para </a:t>
            </a:r>
            <a:r>
              <a:rPr lang="es-MX" dirty="0" smtClean="0"/>
              <a:t>baldíos</a:t>
            </a:r>
            <a:r>
              <a:rPr lang="es-MX" dirty="0"/>
              <a:t>; </a:t>
            </a:r>
            <a:endParaRPr lang="es-MX" dirty="0" smtClean="0"/>
          </a:p>
          <a:p>
            <a:pPr marL="342900" indent="-342900" algn="just">
              <a:buAutoNum type="alphaLcParenR"/>
            </a:pPr>
            <a:endParaRPr lang="es-MX" dirty="0" smtClean="0"/>
          </a:p>
          <a:p>
            <a:pPr marL="342900" indent="-342900" algn="just">
              <a:buAutoNum type="alphaLcParenR"/>
            </a:pPr>
            <a:r>
              <a:rPr lang="es-MX" dirty="0" smtClean="0"/>
              <a:t>Seis </a:t>
            </a:r>
            <a:r>
              <a:rPr lang="es-MX" dirty="0"/>
              <a:t>(6) años para </a:t>
            </a:r>
            <a:r>
              <a:rPr lang="es-MX" dirty="0" smtClean="0"/>
              <a:t>edificados</a:t>
            </a:r>
            <a:r>
              <a:rPr lang="es-MX" dirty="0"/>
              <a:t>; </a:t>
            </a:r>
            <a:endParaRPr lang="es-MX" dirty="0" smtClean="0"/>
          </a:p>
          <a:p>
            <a:pPr marL="342900" indent="-342900" algn="just">
              <a:buAutoNum type="alphaLcParenR"/>
            </a:pPr>
            <a:endParaRPr lang="es-MX" dirty="0" smtClean="0"/>
          </a:p>
          <a:p>
            <a:pPr marL="342900" indent="-342900" algn="just">
              <a:buAutoNum type="alphaLcParenR"/>
            </a:pPr>
            <a:r>
              <a:rPr lang="es-MX" dirty="0" smtClean="0"/>
              <a:t>Seis </a:t>
            </a:r>
            <a:r>
              <a:rPr lang="es-MX" dirty="0"/>
              <a:t>(6) años para las Unidades Funcionales de los edificios divididos en Propiedad Horizontal que posean </a:t>
            </a:r>
            <a:r>
              <a:rPr lang="es-MX" b="1" dirty="0"/>
              <a:t>superficie descubierta o se encuentren en el último piso. </a:t>
            </a:r>
            <a:endParaRPr lang="es-MX" b="1" dirty="0" smtClean="0"/>
          </a:p>
          <a:p>
            <a:pPr marL="342900" indent="-342900" algn="just">
              <a:buAutoNum type="alphaLcParenR"/>
            </a:pPr>
            <a:endParaRPr lang="es-MX" dirty="0" smtClean="0"/>
          </a:p>
          <a:p>
            <a:pPr algn="just"/>
            <a:r>
              <a:rPr lang="es-MX" b="1" dirty="0"/>
              <a:t>Art. 53.- Certificado del Estado Parcelario</a:t>
            </a:r>
            <a:r>
              <a:rPr lang="es-MX" dirty="0"/>
              <a:t>. </a:t>
            </a:r>
            <a:endParaRPr lang="es-MX" dirty="0" smtClean="0"/>
          </a:p>
          <a:p>
            <a:pPr algn="just"/>
            <a:endParaRPr lang="es-MX" dirty="0" smtClean="0"/>
          </a:p>
          <a:p>
            <a:pPr algn="just"/>
            <a:r>
              <a:rPr lang="es-MX" dirty="0" smtClean="0"/>
              <a:t>La </a:t>
            </a:r>
            <a:r>
              <a:rPr lang="es-MX" dirty="0"/>
              <a:t>vigencia del estado parcelario se acredita con el Certificado del Estado Parcelario otorgado por el Organismo Catastral, a petición de la parte interesada</a:t>
            </a:r>
            <a:r>
              <a:rPr lang="es-MX" dirty="0" smtClean="0"/>
              <a:t>.</a:t>
            </a:r>
          </a:p>
          <a:p>
            <a:pPr algn="just"/>
            <a:r>
              <a:rPr lang="es-MX" dirty="0" smtClean="0"/>
              <a:t>La </a:t>
            </a:r>
            <a:r>
              <a:rPr lang="es-MX" dirty="0"/>
              <a:t>estructura y elementos que componen el </a:t>
            </a:r>
            <a:r>
              <a:rPr lang="es-MX" b="1" dirty="0"/>
              <a:t>Certificado del Estado Parcelario se determinan en los Reglamentos Técnicos. </a:t>
            </a:r>
            <a:endParaRPr lang="es-MX" b="1" dirty="0" smtClean="0"/>
          </a:p>
        </p:txBody>
      </p:sp>
      <p:cxnSp>
        <p:nvCxnSpPr>
          <p:cNvPr id="5" name="Conector angular 4"/>
          <p:cNvCxnSpPr>
            <a:endCxn id="6" idx="1"/>
          </p:cNvCxnSpPr>
          <p:nvPr/>
        </p:nvCxnSpPr>
        <p:spPr>
          <a:xfrm rot="5400000" flipH="1" flipV="1">
            <a:off x="4838156" y="2081943"/>
            <a:ext cx="4002770" cy="16595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6112870" y="1179480"/>
            <a:ext cx="5747811" cy="4955203"/>
          </a:xfrm>
          <a:prstGeom prst="rect">
            <a:avLst/>
          </a:prstGeom>
        </p:spPr>
        <p:txBody>
          <a:bodyPr wrap="square">
            <a:spAutoFit/>
          </a:bodyPr>
          <a:lstStyle/>
          <a:p>
            <a:r>
              <a:rPr lang="es-MX" sz="1200" dirty="0"/>
              <a:t>TÍTULO 7: CONSTITUCIÓN Y VERIFICACIÓN DEL ESTADO </a:t>
            </a:r>
            <a:r>
              <a:rPr lang="es-MX" sz="1200" dirty="0" smtClean="0"/>
              <a:t>PARCELARIO</a:t>
            </a:r>
          </a:p>
          <a:p>
            <a:endParaRPr lang="es-MX" sz="1200" dirty="0" smtClean="0"/>
          </a:p>
          <a:p>
            <a:r>
              <a:rPr lang="es-MX" dirty="0"/>
              <a:t>El estado parcelario deberá ser determinado para los siguientes tipos de objetos territoriales legales parcelarios: </a:t>
            </a:r>
            <a:endParaRPr lang="es-MX" dirty="0" smtClean="0"/>
          </a:p>
          <a:p>
            <a:endParaRPr lang="es-MX" dirty="0"/>
          </a:p>
          <a:p>
            <a:pPr marL="228600" lvl="3" indent="-228600">
              <a:buAutoNum type="arabicPeriod"/>
            </a:pPr>
            <a:r>
              <a:rPr lang="es-MX" dirty="0"/>
              <a:t>Parcelas. </a:t>
            </a:r>
          </a:p>
          <a:p>
            <a:pPr marL="228600" lvl="3" indent="-228600">
              <a:buAutoNum type="arabicPeriod"/>
            </a:pPr>
            <a:r>
              <a:rPr lang="es-MX" dirty="0" smtClean="0"/>
              <a:t>Derecho </a:t>
            </a:r>
            <a:r>
              <a:rPr lang="es-MX" dirty="0"/>
              <a:t>real de superficie. </a:t>
            </a:r>
            <a:endParaRPr lang="es-MX" dirty="0" smtClean="0"/>
          </a:p>
          <a:p>
            <a:pPr marL="228600" lvl="3" indent="-228600">
              <a:buAutoNum type="arabicPeriod"/>
            </a:pPr>
            <a:endParaRPr lang="es-MX" b="1" dirty="0"/>
          </a:p>
          <a:p>
            <a:pPr lvl="3"/>
            <a:r>
              <a:rPr lang="es-MX" b="1" dirty="0" smtClean="0"/>
              <a:t>28.Constitución </a:t>
            </a:r>
            <a:r>
              <a:rPr lang="es-MX" b="1" dirty="0"/>
              <a:t>del Estado Parcelario en forma simultánea al registro de </a:t>
            </a:r>
            <a:r>
              <a:rPr lang="es-MX" b="1" dirty="0" smtClean="0"/>
              <a:t>Mensura</a:t>
            </a:r>
          </a:p>
          <a:p>
            <a:pPr lvl="3"/>
            <a:endParaRPr lang="es-MX" dirty="0"/>
          </a:p>
          <a:p>
            <a:pPr lvl="3"/>
            <a:r>
              <a:rPr lang="es-MX" b="1" dirty="0"/>
              <a:t>29 Documentación para el Registro de la Constitución del Estado Parcelario </a:t>
            </a:r>
            <a:endParaRPr lang="es-MX" b="1" dirty="0" smtClean="0"/>
          </a:p>
          <a:p>
            <a:pPr lvl="5"/>
            <a:r>
              <a:rPr lang="es-MX" dirty="0" smtClean="0"/>
              <a:t>	</a:t>
            </a:r>
            <a:r>
              <a:rPr lang="es-MX" b="1" dirty="0" smtClean="0"/>
              <a:t>29.1.1</a:t>
            </a:r>
            <a:r>
              <a:rPr lang="es-MX" dirty="0" smtClean="0"/>
              <a:t> </a:t>
            </a:r>
            <a:r>
              <a:rPr lang="es-MX" dirty="0"/>
              <a:t>Constitución de estado parcelario por el Registro de </a:t>
            </a:r>
            <a:r>
              <a:rPr lang="es-MX" dirty="0" smtClean="0"/>
              <a:t>	una Mensura:</a:t>
            </a:r>
          </a:p>
          <a:p>
            <a:pPr lvl="5"/>
            <a:endParaRPr lang="es-MX" dirty="0" smtClean="0"/>
          </a:p>
          <a:p>
            <a:pPr lvl="5"/>
            <a:r>
              <a:rPr lang="es-MX" dirty="0" smtClean="0"/>
              <a:t>	</a:t>
            </a:r>
            <a:r>
              <a:rPr lang="es-MX" b="1" dirty="0" smtClean="0"/>
              <a:t>29.1.2</a:t>
            </a:r>
            <a:r>
              <a:rPr lang="es-MX" dirty="0" smtClean="0"/>
              <a:t> </a:t>
            </a:r>
            <a:r>
              <a:rPr lang="es-MX" dirty="0"/>
              <a:t>Constitución mediante trámite de constitución de </a:t>
            </a:r>
            <a:r>
              <a:rPr lang="es-MX" dirty="0" smtClean="0"/>
              <a:t>	estado parcelario</a:t>
            </a:r>
          </a:p>
          <a:p>
            <a:pPr lvl="5"/>
            <a:endParaRPr lang="es-MX" dirty="0" smtClean="0"/>
          </a:p>
          <a:p>
            <a:pPr marL="363538" lvl="8"/>
            <a:r>
              <a:rPr lang="es-MX" b="1" dirty="0" smtClean="0"/>
              <a:t>29.2 </a:t>
            </a:r>
            <a:r>
              <a:rPr lang="es-MX" dirty="0"/>
              <a:t>Formularios de Avalúo y Formulario Resumen </a:t>
            </a:r>
            <a:endParaRPr lang="es-MX" dirty="0" smtClean="0"/>
          </a:p>
          <a:p>
            <a:pPr lvl="8" indent="363538"/>
            <a:r>
              <a:rPr lang="es-AR" b="1" dirty="0"/>
              <a:t>29.3</a:t>
            </a:r>
            <a:r>
              <a:rPr lang="es-AR" dirty="0"/>
              <a:t> Formulario técnico de </a:t>
            </a:r>
            <a:r>
              <a:rPr lang="es-AR" dirty="0" smtClean="0"/>
              <a:t>Mensura</a:t>
            </a:r>
          </a:p>
          <a:p>
            <a:pPr lvl="8" indent="363538"/>
            <a:r>
              <a:rPr lang="es-AR" b="1" dirty="0"/>
              <a:t>29.4</a:t>
            </a:r>
            <a:r>
              <a:rPr lang="es-AR" dirty="0"/>
              <a:t> Formulario técnico de datos </a:t>
            </a:r>
            <a:r>
              <a:rPr lang="es-AR" dirty="0" err="1"/>
              <a:t>dominiales</a:t>
            </a:r>
            <a:endParaRPr lang="es-MX" b="1" dirty="0"/>
          </a:p>
          <a:p>
            <a:endParaRPr lang="es-AR" sz="1200" dirty="0"/>
          </a:p>
        </p:txBody>
      </p:sp>
    </p:spTree>
    <p:extLst>
      <p:ext uri="{BB962C8B-B14F-4D97-AF65-F5344CB8AC3E}">
        <p14:creationId xmlns:p14="http://schemas.microsoft.com/office/powerpoint/2010/main" val="2328690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g19e399c18d7_0_0"/>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TRÁMITE</a:t>
            </a:r>
            <a:r>
              <a:rPr lang="es-AR" sz="2400" b="1" i="0" u="none" strike="noStrike" cap="none">
                <a:solidFill>
                  <a:srgbClr val="666666"/>
                </a:solidFill>
                <a:latin typeface="Montserrat"/>
                <a:ea typeface="Montserrat"/>
                <a:cs typeface="Montserrat"/>
                <a:sym typeface="Montserrat"/>
              </a:rPr>
              <a:t> </a:t>
            </a:r>
            <a:endParaRPr sz="2400" b="1" i="0" u="none" strike="noStrike" cap="none">
              <a:solidFill>
                <a:srgbClr val="666666"/>
              </a:solidFill>
              <a:latin typeface="Montserrat"/>
              <a:ea typeface="Montserrat"/>
              <a:cs typeface="Montserrat"/>
              <a:sym typeface="Montserrat"/>
            </a:endParaRPr>
          </a:p>
        </p:txBody>
      </p:sp>
      <p:sp>
        <p:nvSpPr>
          <p:cNvPr id="1212" name="Google Shape;1212;g19e399c18d7_0_0"/>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1213" name="Google Shape;1213;g19e399c18d7_0_0"/>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14" name="Google Shape;1214;g19e399c18d7_0_0"/>
          <p:cNvSpPr txBox="1"/>
          <p:nvPr/>
        </p:nvSpPr>
        <p:spPr>
          <a:xfrm>
            <a:off x="431100" y="1567550"/>
            <a:ext cx="1858500" cy="554100"/>
          </a:xfrm>
          <a:prstGeom prst="rect">
            <a:avLst/>
          </a:prstGeom>
          <a:solidFill>
            <a:srgbClr val="666666"/>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CARATULACIÓN</a:t>
            </a:r>
            <a:endParaRPr sz="1400" b="1" i="0" u="none" strike="noStrike" cap="none">
              <a:solidFill>
                <a:srgbClr val="FFCC00"/>
              </a:solidFill>
              <a:latin typeface="Montserrat"/>
              <a:ea typeface="Montserrat"/>
              <a:cs typeface="Montserrat"/>
              <a:sym typeface="Montserrat"/>
            </a:endParaRPr>
          </a:p>
        </p:txBody>
      </p:sp>
      <p:cxnSp>
        <p:nvCxnSpPr>
          <p:cNvPr id="1215" name="Google Shape;1215;g19e399c18d7_0_0"/>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16" name="Google Shape;1216;g19e399c18d7_0_0"/>
          <p:cNvSpPr txBox="1"/>
          <p:nvPr/>
        </p:nvSpPr>
        <p:spPr>
          <a:xfrm>
            <a:off x="2565440" y="1567538"/>
            <a:ext cx="19206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7FFB3"/>
                </a:solidFill>
                <a:latin typeface="Montserrat"/>
                <a:ea typeface="Montserrat"/>
                <a:cs typeface="Montserrat"/>
                <a:sym typeface="Montserrat"/>
              </a:rPr>
              <a:t>ENVÍO ANTECEDENTES</a:t>
            </a:r>
            <a:endParaRPr sz="1400" b="1" i="0" u="none" strike="noStrike" cap="none">
              <a:solidFill>
                <a:srgbClr val="F7FFB3"/>
              </a:solidFill>
              <a:latin typeface="Montserrat"/>
              <a:ea typeface="Montserrat"/>
              <a:cs typeface="Montserrat"/>
              <a:sym typeface="Montserrat"/>
            </a:endParaRPr>
          </a:p>
        </p:txBody>
      </p:sp>
      <p:cxnSp>
        <p:nvCxnSpPr>
          <p:cNvPr id="1217" name="Google Shape;1217;g19e399c18d7_0_0"/>
          <p:cNvCxnSpPr/>
          <p:nvPr/>
        </p:nvCxnSpPr>
        <p:spPr>
          <a:xfrm>
            <a:off x="431100" y="2965345"/>
            <a:ext cx="11329800" cy="0"/>
          </a:xfrm>
          <a:prstGeom prst="straightConnector1">
            <a:avLst/>
          </a:prstGeom>
          <a:noFill/>
          <a:ln w="38100" cap="flat" cmpd="sng">
            <a:solidFill>
              <a:schemeClr val="dk2"/>
            </a:solidFill>
            <a:prstDash val="solid"/>
            <a:round/>
            <a:headEnd type="none" w="sm" len="sm"/>
            <a:tailEnd type="none" w="sm" len="sm"/>
          </a:ln>
        </p:spPr>
      </p:cxnSp>
      <p:cxnSp>
        <p:nvCxnSpPr>
          <p:cNvPr id="1218" name="Google Shape;1218;g19e399c18d7_0_0"/>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19" name="Google Shape;1219;g19e399c18d7_0_0"/>
          <p:cNvSpPr txBox="1"/>
          <p:nvPr/>
        </p:nvSpPr>
        <p:spPr>
          <a:xfrm>
            <a:off x="4750717"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CARGA DOCUMENTACIÓN</a:t>
            </a:r>
            <a:endParaRPr sz="1400" b="1" i="0" u="none" strike="noStrike" cap="none">
              <a:solidFill>
                <a:srgbClr val="FFCC00"/>
              </a:solidFill>
              <a:latin typeface="Montserrat"/>
              <a:ea typeface="Montserrat"/>
              <a:cs typeface="Montserrat"/>
              <a:sym typeface="Montserrat"/>
            </a:endParaRPr>
          </a:p>
        </p:txBody>
      </p:sp>
      <p:cxnSp>
        <p:nvCxnSpPr>
          <p:cNvPr id="1220" name="Google Shape;1220;g19e399c18d7_0_0"/>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21" name="Google Shape;1221;g19e399c18d7_0_0"/>
          <p:cNvSpPr txBox="1"/>
          <p:nvPr/>
        </p:nvSpPr>
        <p:spPr>
          <a:xfrm>
            <a:off x="7177400"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INFO</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A AGIP</a:t>
            </a:r>
            <a:endParaRPr b="1">
              <a:solidFill>
                <a:srgbClr val="F7FFB3"/>
              </a:solidFill>
              <a:latin typeface="Montserrat"/>
              <a:ea typeface="Montserrat"/>
              <a:cs typeface="Montserrat"/>
              <a:sym typeface="Montserrat"/>
            </a:endParaRPr>
          </a:p>
        </p:txBody>
      </p:sp>
      <p:cxnSp>
        <p:nvCxnSpPr>
          <p:cNvPr id="1222" name="Google Shape;1222;g19e399c18d7_0_0"/>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23" name="Google Shape;1223;g19e399c18d7_0_0"/>
          <p:cNvSpPr txBox="1"/>
          <p:nvPr/>
        </p:nvSpPr>
        <p:spPr>
          <a:xfrm>
            <a:off x="9597475"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REGISTRO </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CEP</a:t>
            </a:r>
            <a:endParaRPr b="1">
              <a:solidFill>
                <a:srgbClr val="F7FFB3"/>
              </a:solidFill>
              <a:latin typeface="Montserrat"/>
              <a:ea typeface="Montserrat"/>
              <a:cs typeface="Montserrat"/>
              <a:sym typeface="Montserrat"/>
            </a:endParaRPr>
          </a:p>
        </p:txBody>
      </p:sp>
      <p:sp>
        <p:nvSpPr>
          <p:cNvPr id="1224" name="Google Shape;1224;g19e399c18d7_0_0"/>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Informe dominio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Encomienda</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3 -</a:t>
            </a:r>
            <a:r>
              <a:rPr lang="es-AR" sz="1300" b="0" i="0" u="none" strike="noStrike" cap="none">
                <a:solidFill>
                  <a:srgbClr val="666666"/>
                </a:solidFill>
                <a:latin typeface="Montserrat"/>
                <a:ea typeface="Montserrat"/>
                <a:cs typeface="Montserrat"/>
                <a:sym typeface="Montserrat"/>
              </a:rPr>
              <a:t> Cert. Empadron.</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4 -</a:t>
            </a:r>
            <a:r>
              <a:rPr lang="es-AR" sz="1300" b="0" i="0" u="none" strike="noStrike" cap="none">
                <a:solidFill>
                  <a:srgbClr val="666666"/>
                </a:solidFill>
                <a:latin typeface="Montserrat"/>
                <a:ea typeface="Montserrat"/>
                <a:cs typeface="Montserrat"/>
                <a:sym typeface="Montserrat"/>
              </a:rPr>
              <a:t> Comp. Pago</a:t>
            </a:r>
            <a:endParaRPr sz="1300" b="0" i="0" u="none" strike="noStrike" cap="none">
              <a:solidFill>
                <a:srgbClr val="666666"/>
              </a:solidFill>
              <a:latin typeface="Montserrat"/>
              <a:ea typeface="Montserrat"/>
              <a:cs typeface="Montserrat"/>
              <a:sym typeface="Montserrat"/>
            </a:endParaRPr>
          </a:p>
        </p:txBody>
      </p:sp>
      <p:sp>
        <p:nvSpPr>
          <p:cNvPr id="1225" name="Google Shape;1225;g19e399c18d7_0_0"/>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Ficha Parc.</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Plano índice</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Perímetro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Planos Mensura</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Planos de Obra</a:t>
            </a:r>
            <a:endParaRPr sz="1300" b="0" i="0" u="none" strike="noStrike" cap="none">
              <a:solidFill>
                <a:srgbClr val="F2F2F2"/>
              </a:solidFill>
              <a:latin typeface="Montserrat"/>
              <a:ea typeface="Montserrat"/>
              <a:cs typeface="Montserrat"/>
              <a:sym typeface="Montserrat"/>
            </a:endParaRPr>
          </a:p>
        </p:txBody>
      </p:sp>
      <p:sp>
        <p:nvSpPr>
          <p:cNvPr id="1226" name="Google Shape;1226;g19e399c18d7_0_0"/>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a:t>
            </a:r>
            <a:r>
              <a:rPr lang="es-AR" sz="1300" b="1">
                <a:solidFill>
                  <a:srgbClr val="F2F2F2"/>
                </a:solidFill>
                <a:highlight>
                  <a:srgbClr val="FFCC00"/>
                </a:highlight>
                <a:latin typeface="Montserrat"/>
                <a:ea typeface="Montserrat"/>
                <a:cs typeface="Montserrat"/>
                <a:sym typeface="Montserrat"/>
              </a:rPr>
              <a:t> </a:t>
            </a:r>
            <a:r>
              <a:rPr lang="es-AR" sz="1300" b="1" i="0" u="none" strike="noStrike" cap="none">
                <a:solidFill>
                  <a:srgbClr val="F2F2F2"/>
                </a:solidFill>
                <a:highlight>
                  <a:srgbClr val="FFCC00"/>
                </a:highlight>
                <a:latin typeface="Montserrat"/>
                <a:ea typeface="Montserrat"/>
                <a:cs typeface="Montserrat"/>
                <a:sym typeface="Montserrat"/>
              </a:rPr>
              <a:t>-</a:t>
            </a:r>
            <a:r>
              <a:rPr lang="es-AR" sz="1300" b="0" i="0" u="none" strike="noStrike" cap="none">
                <a:solidFill>
                  <a:srgbClr val="F2F2F2"/>
                </a:solidFill>
                <a:latin typeface="Montserrat"/>
                <a:ea typeface="Montserrat"/>
                <a:cs typeface="Montserrat"/>
                <a:sym typeface="Montserrat"/>
              </a:rPr>
              <a:t> Croquis Parcela (.pdf) y foto fachada </a:t>
            </a:r>
            <a:r>
              <a:rPr lang="es-AR" sz="1300">
                <a:solidFill>
                  <a:srgbClr val="F2F2F2"/>
                </a:solidFill>
                <a:latin typeface="Montserrat"/>
                <a:ea typeface="Montserrat"/>
                <a:cs typeface="Montserrat"/>
                <a:sym typeface="Montserrat"/>
              </a:rPr>
              <a:t>(pdf)</a:t>
            </a:r>
            <a:r>
              <a:rPr lang="es-AR" sz="1300" b="0" i="0" u="none" strike="noStrike" cap="none">
                <a:solidFill>
                  <a:srgbClr val="F2F2F2"/>
                </a:solidFill>
                <a:latin typeface="Montserrat"/>
                <a:ea typeface="Montserrat"/>
                <a:cs typeface="Montserrat"/>
                <a:sym typeface="Montserrat"/>
              </a:rPr>
              <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Relevamiento (dxf)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Forms. de valuación (pdf)*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Form Resumen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Form Dominial (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6-</a:t>
            </a:r>
            <a:r>
              <a:rPr lang="es-AR" sz="1300" b="0" i="0" u="none" strike="noStrike" cap="none">
                <a:solidFill>
                  <a:srgbClr val="F2F2F2"/>
                </a:solidFill>
                <a:latin typeface="Montserrat"/>
                <a:ea typeface="Montserrat"/>
                <a:cs typeface="Montserrat"/>
                <a:sym typeface="Montserrat"/>
              </a:rPr>
              <a:t> Form Mensura (TAD)</a:t>
            </a:r>
            <a:endParaRPr sz="1300" b="0" i="0" u="none" strike="noStrike" cap="none">
              <a:solidFill>
                <a:srgbClr val="F2F2F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F2F2F2"/>
                </a:solidFill>
                <a:latin typeface="Montserrat"/>
                <a:ea typeface="Montserrat"/>
                <a:cs typeface="Montserrat"/>
                <a:sym typeface="Montserrat"/>
              </a:rPr>
              <a:t>*3 y 4 en caso de que haya construcciones no declaradas que excedan la tolerancia</a:t>
            </a:r>
            <a:endParaRPr sz="1100" b="0" i="1" u="none" strike="noStrike" cap="none">
              <a:solidFill>
                <a:srgbClr val="F2F2F2"/>
              </a:solidFill>
              <a:latin typeface="Montserrat"/>
              <a:ea typeface="Montserrat"/>
              <a:cs typeface="Montserrat"/>
              <a:sym typeface="Montserrat"/>
            </a:endParaRPr>
          </a:p>
        </p:txBody>
      </p:sp>
      <p:sp>
        <p:nvSpPr>
          <p:cNvPr id="1227" name="Google Shape;1227;g19e399c18d7_0_0"/>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Si existen diferencias con lo empadronado</a:t>
            </a:r>
            <a:endParaRPr sz="1300" b="0" i="0" u="none" strike="noStrike" cap="none">
              <a:solidFill>
                <a:srgbClr val="F2F2F2"/>
              </a:solidFill>
              <a:latin typeface="Montserrat"/>
              <a:ea typeface="Montserrat"/>
              <a:cs typeface="Montserrat"/>
              <a:sym typeface="Montserrat"/>
            </a:endParaRPr>
          </a:p>
        </p:txBody>
      </p:sp>
      <p:sp>
        <p:nvSpPr>
          <p:cNvPr id="1228" name="Google Shape;1228;g19e399c18d7_0_0"/>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Emisión y notificación del Certificado de estado Parcelario</a:t>
            </a:r>
            <a:endParaRPr sz="1300" b="0" i="0" u="none" strike="noStrike" cap="none">
              <a:solidFill>
                <a:srgbClr val="F2F2F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grpSp>
        <p:nvGrpSpPr>
          <p:cNvPr id="1235" name="Google Shape;1235;g19e399c18d7_0_23"/>
          <p:cNvGrpSpPr/>
          <p:nvPr/>
        </p:nvGrpSpPr>
        <p:grpSpPr>
          <a:xfrm>
            <a:off x="5855506" y="2788357"/>
            <a:ext cx="2152656" cy="2166755"/>
            <a:chOff x="3588550" y="1883575"/>
            <a:chExt cx="3592550" cy="3448051"/>
          </a:xfrm>
        </p:grpSpPr>
        <p:pic>
          <p:nvPicPr>
            <p:cNvPr id="1236" name="Google Shape;1236;g19e399c18d7_0_23"/>
            <p:cNvPicPr preferRelativeResize="0"/>
            <p:nvPr/>
          </p:nvPicPr>
          <p:blipFill rotWithShape="1">
            <a:blip r:embed="rId3">
              <a:alphaModFix/>
            </a:blip>
            <a:srcRect l="28725" t="2225" r="33253" b="4281"/>
            <a:stretch/>
          </p:blipFill>
          <p:spPr>
            <a:xfrm>
              <a:off x="3588550" y="1883575"/>
              <a:ext cx="2207731" cy="2867025"/>
            </a:xfrm>
            <a:prstGeom prst="rect">
              <a:avLst/>
            </a:prstGeom>
            <a:noFill/>
            <a:ln>
              <a:noFill/>
            </a:ln>
            <a:effectLst>
              <a:reflection endPos="30000" dist="38100" dir="5400000" fadeDir="5400012" sy="-100000" algn="bl" rotWithShape="0"/>
            </a:effectLst>
          </p:spPr>
        </p:pic>
        <p:pic>
          <p:nvPicPr>
            <p:cNvPr id="1237" name="Google Shape;1237;g19e399c18d7_0_23"/>
            <p:cNvPicPr preferRelativeResize="0"/>
            <p:nvPr/>
          </p:nvPicPr>
          <p:blipFill rotWithShape="1">
            <a:blip r:embed="rId4">
              <a:alphaModFix/>
            </a:blip>
            <a:srcRect b="4242"/>
            <a:stretch/>
          </p:blipFill>
          <p:spPr>
            <a:xfrm>
              <a:off x="4921025" y="2574125"/>
              <a:ext cx="2260075" cy="2757500"/>
            </a:xfrm>
            <a:prstGeom prst="rect">
              <a:avLst/>
            </a:prstGeom>
            <a:noFill/>
            <a:ln>
              <a:noFill/>
            </a:ln>
            <a:effectLst>
              <a:reflection endPos="30000" dist="38100" dir="5400000" fadeDir="5400012" sy="-100000" algn="bl" rotWithShape="0"/>
            </a:effectLst>
          </p:spPr>
        </p:pic>
      </p:grpSp>
      <p:sp>
        <p:nvSpPr>
          <p:cNvPr id="1238" name="Google Shape;1238;g19e399c18d7_0_23"/>
          <p:cNvSpPr txBox="1"/>
          <p:nvPr/>
        </p:nvSpPr>
        <p:spPr>
          <a:xfrm>
            <a:off x="218950" y="618500"/>
            <a:ext cx="73605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a:solidFill>
                  <a:srgbClr val="666666"/>
                </a:solidFill>
                <a:latin typeface="Montserrat"/>
                <a:ea typeface="Montserrat"/>
                <a:cs typeface="Montserrat"/>
                <a:sym typeface="Montserrat"/>
              </a:rPr>
              <a:t>con los 4 documentos y SMP se inicia el expediente</a:t>
            </a:r>
            <a:endParaRPr sz="2100" b="0" i="0" u="none" strike="noStrike" cap="none">
              <a:solidFill>
                <a:srgbClr val="000000"/>
              </a:solidFill>
              <a:latin typeface="Arial"/>
              <a:ea typeface="Arial"/>
              <a:cs typeface="Arial"/>
              <a:sym typeface="Arial"/>
            </a:endParaRPr>
          </a:p>
        </p:txBody>
      </p:sp>
      <p:sp>
        <p:nvSpPr>
          <p:cNvPr id="1239" name="Google Shape;1239;g19e399c18d7_0_23"/>
          <p:cNvSpPr txBox="1"/>
          <p:nvPr/>
        </p:nvSpPr>
        <p:spPr>
          <a:xfrm>
            <a:off x="158875" y="164900"/>
            <a:ext cx="101448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INICIA TAD: </a:t>
            </a:r>
            <a:r>
              <a:rPr lang="es-AR" sz="1900" b="1">
                <a:solidFill>
                  <a:srgbClr val="666666"/>
                </a:solidFill>
                <a:latin typeface="Montserrat"/>
                <a:ea typeface="Montserrat"/>
                <a:cs typeface="Montserrat"/>
                <a:sym typeface="Montserrat"/>
              </a:rPr>
              <a:t>CONSTITUCION DE ESTADO PARCELARIO</a:t>
            </a:r>
            <a:endParaRPr sz="1900" b="1" i="0" u="none" strike="noStrike" cap="none">
              <a:solidFill>
                <a:srgbClr val="666666"/>
              </a:solidFill>
              <a:latin typeface="Montserrat"/>
              <a:ea typeface="Montserrat"/>
              <a:cs typeface="Montserrat"/>
              <a:sym typeface="Montserrat"/>
            </a:endParaRPr>
          </a:p>
        </p:txBody>
      </p:sp>
      <p:pic>
        <p:nvPicPr>
          <p:cNvPr id="1240" name="Google Shape;1240;g19e399c18d7_0_23"/>
          <p:cNvPicPr preferRelativeResize="0"/>
          <p:nvPr/>
        </p:nvPicPr>
        <p:blipFill rotWithShape="1">
          <a:blip r:embed="rId5">
            <a:alphaModFix/>
          </a:blip>
          <a:srcRect l="24175" r="19574" b="41352"/>
          <a:stretch/>
        </p:blipFill>
        <p:spPr>
          <a:xfrm>
            <a:off x="514225" y="2387250"/>
            <a:ext cx="3036050" cy="1731100"/>
          </a:xfrm>
          <a:prstGeom prst="rect">
            <a:avLst/>
          </a:prstGeom>
          <a:noFill/>
          <a:ln>
            <a:noFill/>
          </a:ln>
        </p:spPr>
      </p:pic>
      <p:pic>
        <p:nvPicPr>
          <p:cNvPr id="1241" name="Google Shape;1241;g19e399c18d7_0_23"/>
          <p:cNvPicPr preferRelativeResize="0"/>
          <p:nvPr/>
        </p:nvPicPr>
        <p:blipFill>
          <a:blip r:embed="rId6">
            <a:alphaModFix/>
          </a:blip>
          <a:stretch>
            <a:fillRect/>
          </a:stretch>
        </p:blipFill>
        <p:spPr>
          <a:xfrm>
            <a:off x="218950" y="1422548"/>
            <a:ext cx="5303301" cy="536839"/>
          </a:xfrm>
          <a:prstGeom prst="rect">
            <a:avLst/>
          </a:prstGeom>
          <a:noFill/>
          <a:ln>
            <a:noFill/>
          </a:ln>
          <a:effectLst>
            <a:outerShdw blurRad="50800" dist="38100" dir="2700000" algn="tl" rotWithShape="0">
              <a:prstClr val="black">
                <a:alpha val="40000"/>
              </a:prstClr>
            </a:outerShdw>
          </a:effectLst>
        </p:spPr>
      </p:pic>
      <p:sp>
        <p:nvSpPr>
          <p:cNvPr id="1242" name="Google Shape;1242;g19e399c18d7_0_23"/>
          <p:cNvSpPr/>
          <p:nvPr/>
        </p:nvSpPr>
        <p:spPr>
          <a:xfrm rot="-5242985">
            <a:off x="-221073" y="-997157"/>
            <a:ext cx="3916084" cy="3916084"/>
          </a:xfrm>
          <a:custGeom>
            <a:avLst/>
            <a:gdLst/>
            <a:ahLst/>
            <a:cxnLst/>
            <a:rect l="l" t="t" r="r" b="b"/>
            <a:pathLst>
              <a:path w="120000" h="120000" extrusionOk="0">
                <a:moveTo>
                  <a:pt x="31804" y="108198"/>
                </a:moveTo>
                <a:lnTo>
                  <a:pt x="31804" y="108198"/>
                </a:lnTo>
                <a:cubicBezTo>
                  <a:pt x="27040" y="105410"/>
                  <a:pt x="22715" y="101932"/>
                  <a:pt x="18970" y="97875"/>
                </a:cubicBezTo>
                <a:lnTo>
                  <a:pt x="15592" y="100255"/>
                </a:lnTo>
                <a:lnTo>
                  <a:pt x="16901" y="90360"/>
                </a:lnTo>
                <a:lnTo>
                  <a:pt x="27498" y="91868"/>
                </a:lnTo>
                <a:lnTo>
                  <a:pt x="24123" y="94246"/>
                </a:lnTo>
                <a:cubicBezTo>
                  <a:pt x="27317" y="97592"/>
                  <a:pt x="30963" y="100475"/>
                  <a:pt x="34956" y="102810"/>
                </a:cubicBezTo>
                <a:close/>
              </a:path>
            </a:pathLst>
          </a:custGeom>
          <a:solidFill>
            <a:srgbClr val="D5A6BD"/>
          </a:solidFill>
          <a:ln w="25400" cap="flat" cmpd="sng">
            <a:solidFill>
              <a:srgbClr val="D5A6BD"/>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g19e399c18d7_0_23"/>
          <p:cNvGrpSpPr/>
          <p:nvPr/>
        </p:nvGrpSpPr>
        <p:grpSpPr>
          <a:xfrm>
            <a:off x="3303400" y="2126376"/>
            <a:ext cx="8731750" cy="4091711"/>
            <a:chOff x="3151000" y="2126376"/>
            <a:chExt cx="8731750" cy="4091711"/>
          </a:xfrm>
        </p:grpSpPr>
        <p:sp>
          <p:nvSpPr>
            <p:cNvPr id="1244" name="Google Shape;1244;g19e399c18d7_0_23"/>
            <p:cNvSpPr txBox="1"/>
            <p:nvPr/>
          </p:nvSpPr>
          <p:spPr>
            <a:xfrm>
              <a:off x="3151000" y="4320275"/>
              <a:ext cx="19314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chemeClr val="dk1"/>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a:t>
              </a:r>
              <a:r>
                <a:rPr lang="es-AR" sz="1300" b="0" i="0" u="none" strike="noStrike" cap="none">
                  <a:solidFill>
                    <a:schemeClr val="dk1"/>
                  </a:solidFill>
                  <a:latin typeface="Montserrat"/>
                  <a:ea typeface="Montserrat"/>
                  <a:cs typeface="Montserrat"/>
                  <a:sym typeface="Montserrat"/>
                </a:rPr>
                <a:t>Informe dominio</a:t>
              </a:r>
              <a:br>
                <a:rPr lang="es-AR" sz="1300" b="0" i="0" u="none" strike="noStrike" cap="none">
                  <a:solidFill>
                    <a:schemeClr val="dk1"/>
                  </a:solidFill>
                  <a:latin typeface="Montserrat"/>
                  <a:ea typeface="Montserrat"/>
                  <a:cs typeface="Montserrat"/>
                  <a:sym typeface="Montserrat"/>
                </a:rPr>
              </a:br>
              <a:r>
                <a:rPr lang="es-AR" sz="1300" b="1" i="0" u="none" strike="noStrike" cap="none">
                  <a:solidFill>
                    <a:schemeClr val="dk1"/>
                  </a:solidFill>
                  <a:highlight>
                    <a:srgbClr val="FFCC00"/>
                  </a:highlight>
                  <a:latin typeface="Montserrat"/>
                  <a:ea typeface="Montserrat"/>
                  <a:cs typeface="Montserrat"/>
                  <a:sym typeface="Montserrat"/>
                </a:rPr>
                <a:t>2-</a:t>
              </a:r>
              <a:r>
                <a:rPr lang="es-AR" sz="1300" b="0" i="0" u="none" strike="noStrike" cap="none">
                  <a:solidFill>
                    <a:schemeClr val="dk1"/>
                  </a:solidFill>
                  <a:latin typeface="Montserrat"/>
                  <a:ea typeface="Montserrat"/>
                  <a:cs typeface="Montserrat"/>
                  <a:sym typeface="Montserrat"/>
                </a:rPr>
                <a:t> Encomienda</a:t>
              </a:r>
              <a:br>
                <a:rPr lang="es-AR" sz="1300" b="0" i="0" u="none" strike="noStrike" cap="none">
                  <a:solidFill>
                    <a:schemeClr val="dk1"/>
                  </a:solidFill>
                  <a:latin typeface="Montserrat"/>
                  <a:ea typeface="Montserrat"/>
                  <a:cs typeface="Montserrat"/>
                  <a:sym typeface="Montserrat"/>
                </a:rPr>
              </a:br>
              <a:r>
                <a:rPr lang="es-AR" sz="1300" b="1" i="0" u="none" strike="noStrike" cap="none">
                  <a:solidFill>
                    <a:schemeClr val="dk1"/>
                  </a:solidFill>
                  <a:highlight>
                    <a:srgbClr val="FFCC00"/>
                  </a:highlight>
                  <a:latin typeface="Montserrat"/>
                  <a:ea typeface="Montserrat"/>
                  <a:cs typeface="Montserrat"/>
                  <a:sym typeface="Montserrat"/>
                </a:rPr>
                <a:t>3-</a:t>
              </a:r>
              <a:r>
                <a:rPr lang="es-AR" sz="1300" b="0" i="0" u="none" strike="noStrike" cap="none">
                  <a:solidFill>
                    <a:schemeClr val="dk1"/>
                  </a:solidFill>
                  <a:latin typeface="Montserrat"/>
                  <a:ea typeface="Montserrat"/>
                  <a:cs typeface="Montserrat"/>
                  <a:sym typeface="Montserrat"/>
                </a:rPr>
                <a:t> Cert. Empadron.</a:t>
              </a:r>
              <a:endParaRPr sz="1300" b="0" i="0" u="none" strike="noStrike" cap="none">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chemeClr val="dk1"/>
                  </a:solidFill>
                  <a:highlight>
                    <a:srgbClr val="FFCC00"/>
                  </a:highlight>
                  <a:latin typeface="Montserrat"/>
                  <a:ea typeface="Montserrat"/>
                  <a:cs typeface="Montserrat"/>
                  <a:sym typeface="Montserrat"/>
                </a:rPr>
                <a:t>4-</a:t>
              </a:r>
              <a:r>
                <a:rPr lang="es-AR" sz="1300" b="0" i="0" u="none" strike="noStrike" cap="none">
                  <a:solidFill>
                    <a:schemeClr val="dk1"/>
                  </a:solidFill>
                  <a:latin typeface="Montserrat"/>
                  <a:ea typeface="Montserrat"/>
                  <a:cs typeface="Montserrat"/>
                  <a:sym typeface="Montserrat"/>
                </a:rPr>
                <a:t> Comp. Pago</a:t>
              </a:r>
              <a:endParaRPr sz="1300" b="0" i="0" u="none" strike="noStrike" cap="none">
                <a:solidFill>
                  <a:schemeClr val="dk1"/>
                </a:solidFill>
                <a:latin typeface="Montserrat"/>
                <a:ea typeface="Montserrat"/>
                <a:cs typeface="Montserrat"/>
                <a:sym typeface="Montserrat"/>
              </a:endParaRPr>
            </a:p>
          </p:txBody>
        </p:sp>
        <p:sp>
          <p:nvSpPr>
            <p:cNvPr id="1245" name="Google Shape;1245;g19e399c18d7_0_23"/>
            <p:cNvSpPr/>
            <p:nvPr/>
          </p:nvSpPr>
          <p:spPr>
            <a:xfrm rot="6066752">
              <a:off x="5316894" y="2404666"/>
              <a:ext cx="2971412" cy="2922520"/>
            </a:xfrm>
            <a:custGeom>
              <a:avLst/>
              <a:gdLst/>
              <a:ahLst/>
              <a:cxnLst/>
              <a:rect l="l" t="t" r="r" b="b"/>
              <a:pathLst>
                <a:path w="120000" h="120000" extrusionOk="0">
                  <a:moveTo>
                    <a:pt x="53048" y="4211"/>
                  </a:moveTo>
                  <a:lnTo>
                    <a:pt x="53048" y="4211"/>
                  </a:lnTo>
                  <a:cubicBezTo>
                    <a:pt x="78585" y="1036"/>
                    <a:pt x="103026" y="15567"/>
                    <a:pt x="112408" y="39504"/>
                  </a:cubicBezTo>
                  <a:cubicBezTo>
                    <a:pt x="121790" y="63441"/>
                    <a:pt x="113723" y="90686"/>
                    <a:pt x="92816" y="105674"/>
                  </a:cubicBezTo>
                  <a:cubicBezTo>
                    <a:pt x="71908" y="120663"/>
                    <a:pt x="43486" y="119576"/>
                    <a:pt x="23786" y="103036"/>
                  </a:cubicBezTo>
                  <a:cubicBezTo>
                    <a:pt x="4086" y="86496"/>
                    <a:pt x="-1873" y="58715"/>
                    <a:pt x="9313" y="35564"/>
                  </a:cubicBezTo>
                  <a:lnTo>
                    <a:pt x="6190" y="33549"/>
                  </a:lnTo>
                  <a:lnTo>
                    <a:pt x="15317" y="31165"/>
                  </a:lnTo>
                  <a:lnTo>
                    <a:pt x="17651" y="40945"/>
                  </a:lnTo>
                  <a:lnTo>
                    <a:pt x="14530" y="38931"/>
                  </a:lnTo>
                  <a:lnTo>
                    <a:pt x="14530" y="38931"/>
                  </a:lnTo>
                  <a:cubicBezTo>
                    <a:pt x="4894" y="59591"/>
                    <a:pt x="10496" y="84132"/>
                    <a:pt x="28152" y="98603"/>
                  </a:cubicBezTo>
                  <a:cubicBezTo>
                    <a:pt x="45809" y="113074"/>
                    <a:pt x="71049" y="113811"/>
                    <a:pt x="89525" y="100396"/>
                  </a:cubicBezTo>
                  <a:cubicBezTo>
                    <a:pt x="108001" y="86980"/>
                    <a:pt x="115036" y="62808"/>
                    <a:pt x="106629" y="41621"/>
                  </a:cubicBezTo>
                  <a:cubicBezTo>
                    <a:pt x="98223" y="20433"/>
                    <a:pt x="76504" y="7595"/>
                    <a:pt x="53820" y="10403"/>
                  </a:cubicBezTo>
                  <a:close/>
                </a:path>
              </a:pathLst>
            </a:custGeom>
            <a:solidFill>
              <a:srgbClr val="DAF000"/>
            </a:solidFill>
            <a:ln w="25400"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6" name="Google Shape;1246;g19e399c18d7_0_23"/>
            <p:cNvGrpSpPr/>
            <p:nvPr/>
          </p:nvGrpSpPr>
          <p:grpSpPr>
            <a:xfrm>
              <a:off x="4236250" y="3524825"/>
              <a:ext cx="1114550" cy="682200"/>
              <a:chOff x="5131600" y="5497050"/>
              <a:chExt cx="1114550" cy="682200"/>
            </a:xfrm>
          </p:grpSpPr>
          <p:sp>
            <p:nvSpPr>
              <p:cNvPr id="1247" name="Google Shape;1247;g19e399c18d7_0_23"/>
              <p:cNvSpPr/>
              <p:nvPr/>
            </p:nvSpPr>
            <p:spPr>
              <a:xfrm rot="5400000">
                <a:off x="5669850" y="5602950"/>
                <a:ext cx="682200" cy="470400"/>
              </a:xfrm>
              <a:prstGeom prst="triangle">
                <a:avLst>
                  <a:gd name="adj" fmla="val 50000"/>
                </a:avLst>
              </a:prstGeom>
              <a:solidFill>
                <a:srgbClr val="DAF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
            <p:nvSpPr>
              <p:cNvPr id="1248" name="Google Shape;1248;g19e399c18d7_0_23"/>
              <p:cNvSpPr txBox="1"/>
              <p:nvPr/>
            </p:nvSpPr>
            <p:spPr>
              <a:xfrm>
                <a:off x="5131600" y="5635125"/>
                <a:ext cx="696000" cy="400200"/>
              </a:xfrm>
              <a:prstGeom prst="rect">
                <a:avLst/>
              </a:prstGeom>
              <a:solidFill>
                <a:srgbClr val="DAF000"/>
              </a:solidFill>
              <a:ln>
                <a:noFill/>
              </a:ln>
              <a:effectLst>
                <a:outerShdw blurRad="50800" dist="38100" dir="2700000" algn="tl" rotWithShape="0">
                  <a:prstClr val="black">
                    <a:alpha val="40000"/>
                  </a:prst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s-AR" dirty="0"/>
                  <a:t>SMP</a:t>
                </a:r>
                <a:endParaRPr dirty="0"/>
              </a:p>
            </p:txBody>
          </p:sp>
        </p:grpSp>
        <p:sp>
          <p:nvSpPr>
            <p:cNvPr id="1249" name="Google Shape;1249;g19e399c18d7_0_23"/>
            <p:cNvSpPr txBox="1"/>
            <p:nvPr/>
          </p:nvSpPr>
          <p:spPr>
            <a:xfrm>
              <a:off x="7579450" y="2874900"/>
              <a:ext cx="1931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200"/>
                <a:t>Los datos del formulario no son obligatorios, aún no se conocen y no se cargan al iniciar el trámite.</a:t>
              </a:r>
              <a:endParaRPr sz="1000"/>
            </a:p>
          </p:txBody>
        </p:sp>
        <p:sp>
          <p:nvSpPr>
            <p:cNvPr id="1250" name="Google Shape;1250;g19e399c18d7_0_23"/>
            <p:cNvSpPr txBox="1"/>
            <p:nvPr/>
          </p:nvSpPr>
          <p:spPr>
            <a:xfrm>
              <a:off x="8224850" y="5295900"/>
              <a:ext cx="3657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600" b="1"/>
                <a:t>EX-2023-00000002-GCABA-DGROC</a:t>
              </a:r>
              <a:endParaRPr sz="1600" b="1"/>
            </a:p>
          </p:txBody>
        </p:sp>
        <p:sp>
          <p:nvSpPr>
            <p:cNvPr id="1251" name="Google Shape;1251;g19e399c18d7_0_23"/>
            <p:cNvSpPr/>
            <p:nvPr/>
          </p:nvSpPr>
          <p:spPr>
            <a:xfrm rot="10446727">
              <a:off x="8178615" y="3150983"/>
              <a:ext cx="2971275" cy="2922408"/>
            </a:xfrm>
            <a:custGeom>
              <a:avLst/>
              <a:gdLst/>
              <a:ahLst/>
              <a:cxnLst/>
              <a:rect l="l" t="t" r="r" b="b"/>
              <a:pathLst>
                <a:path w="120000" h="120000" extrusionOk="0">
                  <a:moveTo>
                    <a:pt x="60721" y="116215"/>
                  </a:moveTo>
                  <a:lnTo>
                    <a:pt x="60721" y="116215"/>
                  </a:lnTo>
                  <a:cubicBezTo>
                    <a:pt x="41202" y="116465"/>
                    <a:pt x="22948" y="106594"/>
                    <a:pt x="12485" y="90132"/>
                  </a:cubicBezTo>
                  <a:cubicBezTo>
                    <a:pt x="2023" y="73671"/>
                    <a:pt x="847" y="52969"/>
                    <a:pt x="9377" y="35431"/>
                  </a:cubicBezTo>
                  <a:lnTo>
                    <a:pt x="6366" y="33281"/>
                  </a:lnTo>
                  <a:lnTo>
                    <a:pt x="16724" y="29103"/>
                  </a:lnTo>
                  <a:lnTo>
                    <a:pt x="17475" y="41213"/>
                  </a:lnTo>
                  <a:lnTo>
                    <a:pt x="14468" y="39066"/>
                  </a:lnTo>
                  <a:lnTo>
                    <a:pt x="14468" y="39066"/>
                  </a:lnTo>
                  <a:cubicBezTo>
                    <a:pt x="7258" y="54644"/>
                    <a:pt x="8569" y="72818"/>
                    <a:pt x="17939" y="87209"/>
                  </a:cubicBezTo>
                  <a:cubicBezTo>
                    <a:pt x="27310" y="101599"/>
                    <a:pt x="43430" y="110193"/>
                    <a:pt x="60641" y="109974"/>
                  </a:cubicBezTo>
                  <a:close/>
                </a:path>
              </a:pathLst>
            </a:custGeom>
            <a:solidFill>
              <a:srgbClr val="DAF000"/>
            </a:solidFill>
            <a:ln w="25400"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g19e399c18d7_0_44"/>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CATASTRO:</a:t>
            </a:r>
            <a:r>
              <a:rPr lang="es-AR" b="1"/>
              <a:t>ADMISIBILIDAD</a:t>
            </a:r>
            <a:endParaRPr b="1"/>
          </a:p>
        </p:txBody>
      </p:sp>
      <p:sp>
        <p:nvSpPr>
          <p:cNvPr id="1258" name="Google Shape;1258;g19e399c18d7_0_44"/>
          <p:cNvSpPr txBox="1"/>
          <p:nvPr/>
        </p:nvSpPr>
        <p:spPr>
          <a:xfrm>
            <a:off x="1302550" y="1054900"/>
            <a:ext cx="10191900" cy="2039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s-AR" sz="1500" b="1"/>
              <a:t>RT: 11.1. Documentación Obligatoria </a:t>
            </a:r>
            <a:endParaRPr sz="1500" b="1"/>
          </a:p>
          <a:p>
            <a:pPr marL="457200" lvl="0" indent="0" algn="l" rtl="0">
              <a:lnSpc>
                <a:spcPct val="150000"/>
              </a:lnSpc>
              <a:spcBef>
                <a:spcPts val="0"/>
              </a:spcBef>
              <a:spcAft>
                <a:spcPts val="0"/>
              </a:spcAft>
              <a:buNone/>
            </a:pPr>
            <a:r>
              <a:rPr lang="es-AR" b="1"/>
              <a:t>a)</a:t>
            </a:r>
            <a:r>
              <a:rPr lang="es-AR"/>
              <a:t> Formulario de Datos del Trámite solicitado en la plataforma TAD; </a:t>
            </a:r>
            <a:endParaRPr/>
          </a:p>
          <a:p>
            <a:pPr marL="457200" lvl="0" indent="0" algn="l" rtl="0">
              <a:lnSpc>
                <a:spcPct val="150000"/>
              </a:lnSpc>
              <a:spcBef>
                <a:spcPts val="0"/>
              </a:spcBef>
              <a:spcAft>
                <a:spcPts val="0"/>
              </a:spcAft>
              <a:buNone/>
            </a:pPr>
            <a:r>
              <a:rPr lang="es-AR" b="1"/>
              <a:t>b)</a:t>
            </a:r>
            <a:r>
              <a:rPr lang="es-AR"/>
              <a:t> Informe de Dominio vigente (90 días hábiles desde que se expide el Registro de la Propiedad Inmueble); </a:t>
            </a:r>
            <a:endParaRPr/>
          </a:p>
          <a:p>
            <a:pPr marL="457200" lvl="0" indent="0" algn="l" rtl="0">
              <a:lnSpc>
                <a:spcPct val="150000"/>
              </a:lnSpc>
              <a:spcBef>
                <a:spcPts val="0"/>
              </a:spcBef>
              <a:spcAft>
                <a:spcPts val="0"/>
              </a:spcAft>
              <a:buNone/>
            </a:pPr>
            <a:r>
              <a:rPr lang="es-AR" b="1"/>
              <a:t>c) </a:t>
            </a:r>
            <a:r>
              <a:rPr lang="es-AR"/>
              <a:t>Encomienda profesional vigente al momento de presentación del trámite; </a:t>
            </a:r>
            <a:endParaRPr/>
          </a:p>
          <a:p>
            <a:pPr marL="457200" lvl="0" indent="0" algn="l" rtl="0">
              <a:lnSpc>
                <a:spcPct val="150000"/>
              </a:lnSpc>
              <a:spcBef>
                <a:spcPts val="0"/>
              </a:spcBef>
              <a:spcAft>
                <a:spcPts val="0"/>
              </a:spcAft>
              <a:buNone/>
            </a:pPr>
            <a:r>
              <a:rPr lang="es-AR" b="1"/>
              <a:t>d)</a:t>
            </a:r>
            <a:r>
              <a:rPr lang="es-AR"/>
              <a:t> Boleta y comprobante de pago de Derechos según Código Fiscal y Ley Tarifaria vigente; </a:t>
            </a:r>
            <a:endParaRPr/>
          </a:p>
          <a:p>
            <a:pPr marL="457200" lvl="0" indent="0" algn="l" rtl="0">
              <a:lnSpc>
                <a:spcPct val="150000"/>
              </a:lnSpc>
              <a:spcBef>
                <a:spcPts val="0"/>
              </a:spcBef>
              <a:spcAft>
                <a:spcPts val="0"/>
              </a:spcAft>
              <a:buNone/>
            </a:pPr>
            <a:r>
              <a:rPr lang="es-AR" b="1"/>
              <a:t>e)</a:t>
            </a:r>
            <a:r>
              <a:rPr lang="es-AR"/>
              <a:t> Certificado de Empadronamiento Inmobiliario (Expedido por la Agencia Gubernamental de Ingresos Públicos - AGIP)</a:t>
            </a:r>
            <a:endParaRPr/>
          </a:p>
        </p:txBody>
      </p:sp>
      <p:sp>
        <p:nvSpPr>
          <p:cNvPr id="1259" name="Google Shape;1259;g19e399c18d7_0_44"/>
          <p:cNvSpPr txBox="1"/>
          <p:nvPr/>
        </p:nvSpPr>
        <p:spPr>
          <a:xfrm>
            <a:off x="2512225" y="3245650"/>
            <a:ext cx="6505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700"/>
              <a:t>Admisibilidad verifica que se encuentren los documentos correspondientes, </a:t>
            </a:r>
            <a:r>
              <a:rPr lang="es-AR" sz="1700" b="1"/>
              <a:t>correctamente escaneados</a:t>
            </a:r>
            <a:r>
              <a:rPr lang="es-AR" sz="1700"/>
              <a:t>, que el dominio esté vigente con </a:t>
            </a:r>
            <a:r>
              <a:rPr lang="es-AR" sz="1700" b="1"/>
              <a:t>90 dias hábiles</a:t>
            </a:r>
            <a:r>
              <a:rPr lang="es-AR" sz="1700"/>
              <a:t> y que la documentación presentada c</a:t>
            </a:r>
            <a:r>
              <a:rPr lang="es-AR" sz="1700" b="1"/>
              <a:t>orresponda a la parcela caratulada</a:t>
            </a:r>
            <a:r>
              <a:rPr lang="es-AR" sz="1700"/>
              <a:t>.</a:t>
            </a:r>
            <a:endParaRPr sz="1700"/>
          </a:p>
        </p:txBody>
      </p:sp>
      <p:sp>
        <p:nvSpPr>
          <p:cNvPr id="1260" name="Google Shape;1260;g19e399c18d7_0_44"/>
          <p:cNvSpPr/>
          <p:nvPr/>
        </p:nvSpPr>
        <p:spPr>
          <a:xfrm rot="5400000">
            <a:off x="5455375" y="4614875"/>
            <a:ext cx="619200" cy="763500"/>
          </a:xfrm>
          <a:prstGeom prst="rightArrow">
            <a:avLst>
              <a:gd name="adj1" fmla="val 50000"/>
              <a:gd name="adj2" fmla="val 50000"/>
            </a:avLst>
          </a:prstGeom>
          <a:solidFill>
            <a:srgbClr val="FFAA3F"/>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g19e399c18d7_0_52"/>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a:solidFill>
                  <a:srgbClr val="666666"/>
                </a:solidFill>
                <a:latin typeface="Montserrat"/>
                <a:ea typeface="Montserrat"/>
                <a:cs typeface="Montserrat"/>
                <a:sym typeface="Montserrat"/>
              </a:rPr>
              <a:t>TRÁMITE</a:t>
            </a:r>
            <a:r>
              <a:rPr lang="es-AR" sz="2400" b="1" i="0" u="none" strike="noStrike" cap="none">
                <a:solidFill>
                  <a:srgbClr val="666666"/>
                </a:solidFill>
                <a:latin typeface="Montserrat"/>
                <a:ea typeface="Montserrat"/>
                <a:cs typeface="Montserrat"/>
                <a:sym typeface="Montserrat"/>
              </a:rPr>
              <a:t> </a:t>
            </a:r>
            <a:endParaRPr sz="2400" b="1" i="0" u="none" strike="noStrike" cap="none">
              <a:solidFill>
                <a:srgbClr val="666666"/>
              </a:solidFill>
              <a:latin typeface="Montserrat"/>
              <a:ea typeface="Montserrat"/>
              <a:cs typeface="Montserrat"/>
              <a:sym typeface="Montserrat"/>
            </a:endParaRPr>
          </a:p>
        </p:txBody>
      </p:sp>
      <p:sp>
        <p:nvSpPr>
          <p:cNvPr id="1267" name="Google Shape;1267;g19e399c18d7_0_52"/>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1268" name="Google Shape;1268;g19e399c18d7_0_52"/>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69" name="Google Shape;1269;g19e399c18d7_0_52"/>
          <p:cNvSpPr txBox="1"/>
          <p:nvPr/>
        </p:nvSpPr>
        <p:spPr>
          <a:xfrm>
            <a:off x="431100" y="1567550"/>
            <a:ext cx="1858500" cy="554100"/>
          </a:xfrm>
          <a:prstGeom prst="rect">
            <a:avLst/>
          </a:prstGeom>
          <a:solidFill>
            <a:srgbClr val="F2F2F2"/>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CARATULACIÓN</a:t>
            </a:r>
            <a:endParaRPr b="1">
              <a:solidFill>
                <a:srgbClr val="F7FFB3"/>
              </a:solidFill>
              <a:latin typeface="Montserrat"/>
              <a:ea typeface="Montserrat"/>
              <a:cs typeface="Montserrat"/>
              <a:sym typeface="Montserrat"/>
            </a:endParaRPr>
          </a:p>
        </p:txBody>
      </p:sp>
      <p:cxnSp>
        <p:nvCxnSpPr>
          <p:cNvPr id="1270" name="Google Shape;1270;g19e399c18d7_0_52"/>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71" name="Google Shape;1271;g19e399c18d7_0_52"/>
          <p:cNvSpPr txBox="1"/>
          <p:nvPr/>
        </p:nvSpPr>
        <p:spPr>
          <a:xfrm>
            <a:off x="2565440" y="1567538"/>
            <a:ext cx="1920600" cy="554100"/>
          </a:xfrm>
          <a:prstGeom prst="rect">
            <a:avLst/>
          </a:prstGeom>
          <a:solidFill>
            <a:srgbClr val="666666"/>
          </a:solidFill>
          <a:ln>
            <a:noFill/>
          </a:ln>
        </p:spPr>
        <p:txBody>
          <a:bodyPr spcFirstLastPara="1" wrap="square" lIns="60975" tIns="60975" rIns="60975" bIns="60975" anchor="ctr"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FCC00"/>
                </a:solidFill>
                <a:latin typeface="Montserrat"/>
                <a:ea typeface="Montserrat"/>
                <a:cs typeface="Montserrat"/>
                <a:sym typeface="Montserrat"/>
              </a:rPr>
              <a:t>ENVÍO</a:t>
            </a:r>
            <a:r>
              <a:rPr lang="es-AR" sz="1400" b="1" i="0" u="none" strike="noStrike" cap="none">
                <a:solidFill>
                  <a:srgbClr val="F7FFB3"/>
                </a:solidFill>
                <a:latin typeface="Montserrat"/>
                <a:ea typeface="Montserrat"/>
                <a:cs typeface="Montserrat"/>
                <a:sym typeface="Montserrat"/>
              </a:rPr>
              <a:t> </a:t>
            </a:r>
            <a:r>
              <a:rPr lang="es-AR" b="1">
                <a:solidFill>
                  <a:srgbClr val="FFCC00"/>
                </a:solidFill>
                <a:latin typeface="Montserrat"/>
                <a:ea typeface="Montserrat"/>
                <a:cs typeface="Montserrat"/>
                <a:sym typeface="Montserrat"/>
              </a:rPr>
              <a:t>ANTECEDENTES</a:t>
            </a:r>
            <a:endParaRPr sz="1400" b="1" i="0" u="none" strike="noStrike" cap="none">
              <a:solidFill>
                <a:srgbClr val="F7FFB3"/>
              </a:solidFill>
              <a:latin typeface="Montserrat"/>
              <a:ea typeface="Montserrat"/>
              <a:cs typeface="Montserrat"/>
              <a:sym typeface="Montserrat"/>
            </a:endParaRPr>
          </a:p>
        </p:txBody>
      </p:sp>
      <p:cxnSp>
        <p:nvCxnSpPr>
          <p:cNvPr id="1272" name="Google Shape;1272;g19e399c18d7_0_52"/>
          <p:cNvCxnSpPr/>
          <p:nvPr/>
        </p:nvCxnSpPr>
        <p:spPr>
          <a:xfrm>
            <a:off x="431100" y="2965345"/>
            <a:ext cx="11329800" cy="0"/>
          </a:xfrm>
          <a:prstGeom prst="straightConnector1">
            <a:avLst/>
          </a:prstGeom>
          <a:noFill/>
          <a:ln w="38100" cap="flat" cmpd="sng">
            <a:solidFill>
              <a:schemeClr val="dk2"/>
            </a:solidFill>
            <a:prstDash val="solid"/>
            <a:round/>
            <a:headEnd type="none" w="sm" len="sm"/>
            <a:tailEnd type="none" w="sm" len="sm"/>
          </a:ln>
        </p:spPr>
      </p:cxnSp>
      <p:cxnSp>
        <p:nvCxnSpPr>
          <p:cNvPr id="1273" name="Google Shape;1273;g19e399c18d7_0_52"/>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74" name="Google Shape;1274;g19e399c18d7_0_52"/>
          <p:cNvSpPr txBox="1"/>
          <p:nvPr/>
        </p:nvSpPr>
        <p:spPr>
          <a:xfrm>
            <a:off x="4750717"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CARGA DOCUMENTACIÓN</a:t>
            </a:r>
            <a:endParaRPr sz="1400" b="1" i="0" u="none" strike="noStrike" cap="none">
              <a:solidFill>
                <a:srgbClr val="FFCC00"/>
              </a:solidFill>
              <a:latin typeface="Montserrat"/>
              <a:ea typeface="Montserrat"/>
              <a:cs typeface="Montserrat"/>
              <a:sym typeface="Montserrat"/>
            </a:endParaRPr>
          </a:p>
        </p:txBody>
      </p:sp>
      <p:cxnSp>
        <p:nvCxnSpPr>
          <p:cNvPr id="1275" name="Google Shape;1275;g19e399c18d7_0_52"/>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76" name="Google Shape;1276;g19e399c18d7_0_52"/>
          <p:cNvSpPr txBox="1"/>
          <p:nvPr/>
        </p:nvSpPr>
        <p:spPr>
          <a:xfrm>
            <a:off x="7177400"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ENVÍO INFO</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A AGIP</a:t>
            </a:r>
            <a:endParaRPr b="1">
              <a:solidFill>
                <a:srgbClr val="F7FFB3"/>
              </a:solidFill>
              <a:latin typeface="Montserrat"/>
              <a:ea typeface="Montserrat"/>
              <a:cs typeface="Montserrat"/>
              <a:sym typeface="Montserrat"/>
            </a:endParaRPr>
          </a:p>
        </p:txBody>
      </p:sp>
      <p:cxnSp>
        <p:nvCxnSpPr>
          <p:cNvPr id="1277" name="Google Shape;1277;g19e399c18d7_0_52"/>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1278" name="Google Shape;1278;g19e399c18d7_0_52"/>
          <p:cNvSpPr txBox="1"/>
          <p:nvPr/>
        </p:nvSpPr>
        <p:spPr>
          <a:xfrm>
            <a:off x="9597475" y="1567550"/>
            <a:ext cx="2152800" cy="554100"/>
          </a:xfrm>
          <a:prstGeom prst="rect">
            <a:avLst/>
          </a:prstGeom>
          <a:solidFill>
            <a:schemeClr val="lt2"/>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REGISTRO </a:t>
            </a:r>
            <a:endParaRPr b="1">
              <a:solidFill>
                <a:srgbClr val="F7FFB3"/>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b="1">
                <a:solidFill>
                  <a:srgbClr val="F7FFB3"/>
                </a:solidFill>
                <a:latin typeface="Montserrat"/>
                <a:ea typeface="Montserrat"/>
                <a:cs typeface="Montserrat"/>
                <a:sym typeface="Montserrat"/>
              </a:rPr>
              <a:t>CEP</a:t>
            </a:r>
            <a:endParaRPr b="1">
              <a:solidFill>
                <a:srgbClr val="F7FFB3"/>
              </a:solidFill>
              <a:latin typeface="Montserrat"/>
              <a:ea typeface="Montserrat"/>
              <a:cs typeface="Montserrat"/>
              <a:sym typeface="Montserrat"/>
            </a:endParaRPr>
          </a:p>
        </p:txBody>
      </p:sp>
      <p:sp>
        <p:nvSpPr>
          <p:cNvPr id="1279" name="Google Shape;1279;g19e399c18d7_0_52"/>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1 -</a:t>
            </a:r>
            <a:r>
              <a:rPr lang="es-AR" sz="1300" b="0" i="0" u="none" strike="noStrike" cap="none">
                <a:solidFill>
                  <a:srgbClr val="F2F2F2"/>
                </a:solidFill>
                <a:latin typeface="Montserrat"/>
                <a:ea typeface="Montserrat"/>
                <a:cs typeface="Montserrat"/>
                <a:sym typeface="Montserrat"/>
              </a:rPr>
              <a:t> Informe dominio</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Encomienda</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3 -</a:t>
            </a:r>
            <a:r>
              <a:rPr lang="es-AR" sz="1300" b="0" i="0" u="none" strike="noStrike" cap="none">
                <a:solidFill>
                  <a:srgbClr val="F2F2F2"/>
                </a:solidFill>
                <a:latin typeface="Montserrat"/>
                <a:ea typeface="Montserrat"/>
                <a:cs typeface="Montserrat"/>
                <a:sym typeface="Montserrat"/>
              </a:rPr>
              <a:t> Cert. Empadron.</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4 -</a:t>
            </a:r>
            <a:r>
              <a:rPr lang="es-AR" sz="1300" b="0" i="0" u="none" strike="noStrike" cap="none">
                <a:solidFill>
                  <a:srgbClr val="F2F2F2"/>
                </a:solidFill>
                <a:latin typeface="Montserrat"/>
                <a:ea typeface="Montserrat"/>
                <a:cs typeface="Montserrat"/>
                <a:sym typeface="Montserrat"/>
              </a:rPr>
              <a:t> Comp. Pago</a:t>
            </a:r>
            <a:endParaRPr sz="1300" b="0" i="0" u="none" strike="noStrike" cap="none">
              <a:solidFill>
                <a:srgbClr val="F2F2F2"/>
              </a:solidFill>
              <a:latin typeface="Montserrat"/>
              <a:ea typeface="Montserrat"/>
              <a:cs typeface="Montserrat"/>
              <a:sym typeface="Montserrat"/>
            </a:endParaRPr>
          </a:p>
        </p:txBody>
      </p:sp>
      <p:sp>
        <p:nvSpPr>
          <p:cNvPr id="1280" name="Google Shape;1280;g19e399c18d7_0_52"/>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chemeClr val="dk1"/>
                </a:solidFill>
                <a:highlight>
                  <a:srgbClr val="FFCC00"/>
                </a:highlight>
                <a:latin typeface="Montserrat"/>
                <a:ea typeface="Montserrat"/>
                <a:cs typeface="Montserrat"/>
                <a:sym typeface="Montserrat"/>
              </a:rPr>
              <a:t>1 -</a:t>
            </a:r>
            <a:r>
              <a:rPr lang="es-AR" sz="1300" b="0" i="0" u="none" strike="noStrike" cap="none">
                <a:solidFill>
                  <a:schemeClr val="dk1"/>
                </a:solidFill>
                <a:latin typeface="Montserrat"/>
                <a:ea typeface="Montserrat"/>
                <a:cs typeface="Montserrat"/>
                <a:sym typeface="Montserrat"/>
              </a:rPr>
              <a:t> Ficha Parc.</a:t>
            </a:r>
            <a:br>
              <a:rPr lang="es-AR" sz="1300" b="0" i="0" u="none" strike="noStrike" cap="none">
                <a:solidFill>
                  <a:schemeClr val="dk1"/>
                </a:solidFill>
                <a:latin typeface="Montserrat"/>
                <a:ea typeface="Montserrat"/>
                <a:cs typeface="Montserrat"/>
                <a:sym typeface="Montserrat"/>
              </a:rPr>
            </a:br>
            <a:r>
              <a:rPr lang="es-AR" sz="1300" b="1" i="0" u="none" strike="noStrike" cap="none">
                <a:solidFill>
                  <a:schemeClr val="dk1"/>
                </a:solidFill>
                <a:highlight>
                  <a:srgbClr val="FFCC00"/>
                </a:highlight>
                <a:latin typeface="Montserrat"/>
                <a:ea typeface="Montserrat"/>
                <a:cs typeface="Montserrat"/>
                <a:sym typeface="Montserrat"/>
              </a:rPr>
              <a:t>2-</a:t>
            </a:r>
            <a:r>
              <a:rPr lang="es-AR" sz="1300" b="0" i="0" u="none" strike="noStrike" cap="none">
                <a:solidFill>
                  <a:schemeClr val="dk1"/>
                </a:solidFill>
                <a:latin typeface="Montserrat"/>
                <a:ea typeface="Montserrat"/>
                <a:cs typeface="Montserrat"/>
                <a:sym typeface="Montserrat"/>
              </a:rPr>
              <a:t> Plano índice</a:t>
            </a:r>
            <a:br>
              <a:rPr lang="es-AR" sz="1300" b="0" i="0" u="none" strike="noStrike" cap="none">
                <a:solidFill>
                  <a:schemeClr val="dk1"/>
                </a:solidFill>
                <a:latin typeface="Montserrat"/>
                <a:ea typeface="Montserrat"/>
                <a:cs typeface="Montserrat"/>
                <a:sym typeface="Montserrat"/>
              </a:rPr>
            </a:br>
            <a:r>
              <a:rPr lang="es-AR" sz="1300" b="1" i="0" u="none" strike="noStrike" cap="none">
                <a:solidFill>
                  <a:schemeClr val="dk1"/>
                </a:solidFill>
                <a:highlight>
                  <a:srgbClr val="FFCC00"/>
                </a:highlight>
                <a:latin typeface="Montserrat"/>
                <a:ea typeface="Montserrat"/>
                <a:cs typeface="Montserrat"/>
                <a:sym typeface="Montserrat"/>
              </a:rPr>
              <a:t>3-</a:t>
            </a:r>
            <a:r>
              <a:rPr lang="es-AR" sz="1300" b="0" i="0" u="none" strike="noStrike" cap="none">
                <a:solidFill>
                  <a:schemeClr val="dk1"/>
                </a:solidFill>
                <a:latin typeface="Montserrat"/>
                <a:ea typeface="Montserrat"/>
                <a:cs typeface="Montserrat"/>
                <a:sym typeface="Montserrat"/>
              </a:rPr>
              <a:t> Perímetro</a:t>
            </a:r>
            <a:br>
              <a:rPr lang="es-AR" sz="1300" b="0" i="0" u="none" strike="noStrike" cap="none">
                <a:solidFill>
                  <a:schemeClr val="dk1"/>
                </a:solidFill>
                <a:latin typeface="Montserrat"/>
                <a:ea typeface="Montserrat"/>
                <a:cs typeface="Montserrat"/>
                <a:sym typeface="Montserrat"/>
              </a:rPr>
            </a:br>
            <a:r>
              <a:rPr lang="es-AR" sz="1300" b="1" i="0" u="none" strike="noStrike" cap="none">
                <a:solidFill>
                  <a:schemeClr val="dk1"/>
                </a:solidFill>
                <a:highlight>
                  <a:srgbClr val="FFCC00"/>
                </a:highlight>
                <a:latin typeface="Montserrat"/>
                <a:ea typeface="Montserrat"/>
                <a:cs typeface="Montserrat"/>
                <a:sym typeface="Montserrat"/>
              </a:rPr>
              <a:t>4-</a:t>
            </a:r>
            <a:r>
              <a:rPr lang="es-AR" sz="1300" b="0" i="0" u="none" strike="noStrike" cap="none">
                <a:solidFill>
                  <a:schemeClr val="dk1"/>
                </a:solidFill>
                <a:latin typeface="Montserrat"/>
                <a:ea typeface="Montserrat"/>
                <a:cs typeface="Montserrat"/>
                <a:sym typeface="Montserrat"/>
              </a:rPr>
              <a:t> Planos Mensura</a:t>
            </a:r>
            <a:endParaRPr sz="1300" b="0" i="0" u="none" strike="noStrike" cap="none">
              <a:solidFill>
                <a:schemeClr val="dk1"/>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chemeClr val="dk1"/>
                </a:solidFill>
                <a:highlight>
                  <a:srgbClr val="FFCC00"/>
                </a:highlight>
                <a:latin typeface="Montserrat"/>
                <a:ea typeface="Montserrat"/>
                <a:cs typeface="Montserrat"/>
                <a:sym typeface="Montserrat"/>
              </a:rPr>
              <a:t>5-</a:t>
            </a:r>
            <a:r>
              <a:rPr lang="es-AR" sz="1300" b="0" i="0" u="none" strike="noStrike" cap="none">
                <a:solidFill>
                  <a:schemeClr val="dk1"/>
                </a:solidFill>
                <a:latin typeface="Montserrat"/>
                <a:ea typeface="Montserrat"/>
                <a:cs typeface="Montserrat"/>
                <a:sym typeface="Montserrat"/>
              </a:rPr>
              <a:t>  Planos de Obra</a:t>
            </a:r>
            <a:endParaRPr sz="1300" b="0" i="0" u="none" strike="noStrike" cap="none">
              <a:solidFill>
                <a:schemeClr val="dk1"/>
              </a:solidFill>
              <a:latin typeface="Montserrat"/>
              <a:ea typeface="Montserrat"/>
              <a:cs typeface="Montserrat"/>
              <a:sym typeface="Montserrat"/>
            </a:endParaRPr>
          </a:p>
        </p:txBody>
      </p:sp>
      <p:sp>
        <p:nvSpPr>
          <p:cNvPr id="1281" name="Google Shape;1281;g19e399c18d7_0_52"/>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1</a:t>
            </a:r>
            <a:r>
              <a:rPr lang="es-AR" sz="1300" b="1">
                <a:solidFill>
                  <a:srgbClr val="F2F2F2"/>
                </a:solidFill>
                <a:highlight>
                  <a:srgbClr val="FFCC00"/>
                </a:highlight>
                <a:latin typeface="Montserrat"/>
                <a:ea typeface="Montserrat"/>
                <a:cs typeface="Montserrat"/>
                <a:sym typeface="Montserrat"/>
              </a:rPr>
              <a:t> </a:t>
            </a:r>
            <a:r>
              <a:rPr lang="es-AR" sz="1300" b="1" i="0" u="none" strike="noStrike" cap="none">
                <a:solidFill>
                  <a:srgbClr val="F2F2F2"/>
                </a:solidFill>
                <a:highlight>
                  <a:srgbClr val="FFCC00"/>
                </a:highlight>
                <a:latin typeface="Montserrat"/>
                <a:ea typeface="Montserrat"/>
                <a:cs typeface="Montserrat"/>
                <a:sym typeface="Montserrat"/>
              </a:rPr>
              <a:t>-</a:t>
            </a:r>
            <a:r>
              <a:rPr lang="es-AR" sz="1300" b="0" i="0" u="none" strike="noStrike" cap="none">
                <a:solidFill>
                  <a:srgbClr val="F2F2F2"/>
                </a:solidFill>
                <a:latin typeface="Montserrat"/>
                <a:ea typeface="Montserrat"/>
                <a:cs typeface="Montserrat"/>
                <a:sym typeface="Montserrat"/>
              </a:rPr>
              <a:t> Croquis Parcela (.pdf) y </a:t>
            </a:r>
            <a:r>
              <a:rPr lang="es-AR" sz="1300">
                <a:solidFill>
                  <a:srgbClr val="F2F2F2"/>
                </a:solidFill>
                <a:latin typeface="Montserrat"/>
                <a:ea typeface="Montserrat"/>
                <a:cs typeface="Montserrat"/>
                <a:sym typeface="Montserrat"/>
              </a:rPr>
              <a:t>foto fachada (pdf)</a:t>
            </a:r>
            <a:r>
              <a:rPr lang="es-AR" sz="1300" b="0" i="0" u="none" strike="noStrike" cap="none">
                <a:solidFill>
                  <a:srgbClr val="F2F2F2"/>
                </a:solidFill>
                <a:latin typeface="Montserrat"/>
                <a:ea typeface="Montserrat"/>
                <a:cs typeface="Montserrat"/>
                <a:sym typeface="Montserrat"/>
              </a:rPr>
              <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2-</a:t>
            </a:r>
            <a:r>
              <a:rPr lang="es-AR" sz="1300" b="0" i="0" u="none" strike="noStrike" cap="none">
                <a:solidFill>
                  <a:srgbClr val="F2F2F2"/>
                </a:solidFill>
                <a:latin typeface="Montserrat"/>
                <a:ea typeface="Montserrat"/>
                <a:cs typeface="Montserrat"/>
                <a:sym typeface="Montserrat"/>
              </a:rPr>
              <a:t> Relevamiento (dxf)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3-</a:t>
            </a:r>
            <a:r>
              <a:rPr lang="es-AR" sz="1300" b="0" i="0" u="none" strike="noStrike" cap="none">
                <a:solidFill>
                  <a:srgbClr val="F2F2F2"/>
                </a:solidFill>
                <a:latin typeface="Montserrat"/>
                <a:ea typeface="Montserrat"/>
                <a:cs typeface="Montserrat"/>
                <a:sym typeface="Montserrat"/>
              </a:rPr>
              <a:t> Forms. de valuación (pdf)*</a:t>
            </a:r>
            <a:br>
              <a:rPr lang="es-AR" sz="1300" b="0" i="0" u="none" strike="noStrike" cap="none">
                <a:solidFill>
                  <a:srgbClr val="F2F2F2"/>
                </a:solidFill>
                <a:latin typeface="Montserrat"/>
                <a:ea typeface="Montserrat"/>
                <a:cs typeface="Montserrat"/>
                <a:sym typeface="Montserrat"/>
              </a:rPr>
            </a:br>
            <a:r>
              <a:rPr lang="es-AR" sz="1300" b="1" i="0" u="none" strike="noStrike" cap="none">
                <a:solidFill>
                  <a:srgbClr val="F2F2F2"/>
                </a:solidFill>
                <a:highlight>
                  <a:srgbClr val="FFCC00"/>
                </a:highlight>
                <a:latin typeface="Montserrat"/>
                <a:ea typeface="Montserrat"/>
                <a:cs typeface="Montserrat"/>
                <a:sym typeface="Montserrat"/>
              </a:rPr>
              <a:t>4-</a:t>
            </a:r>
            <a:r>
              <a:rPr lang="es-AR" sz="1300" b="0" i="0" u="none" strike="noStrike" cap="none">
                <a:solidFill>
                  <a:srgbClr val="F2F2F2"/>
                </a:solidFill>
                <a:latin typeface="Montserrat"/>
                <a:ea typeface="Montserrat"/>
                <a:cs typeface="Montserrat"/>
                <a:sym typeface="Montserrat"/>
              </a:rPr>
              <a:t> Form Resumen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5-</a:t>
            </a:r>
            <a:r>
              <a:rPr lang="es-AR" sz="1300" b="0" i="0" u="none" strike="noStrike" cap="none">
                <a:solidFill>
                  <a:srgbClr val="F2F2F2"/>
                </a:solidFill>
                <a:latin typeface="Montserrat"/>
                <a:ea typeface="Montserrat"/>
                <a:cs typeface="Montserrat"/>
                <a:sym typeface="Montserrat"/>
              </a:rPr>
              <a:t> Form Dominial ( TAD)</a:t>
            </a:r>
            <a:endParaRPr sz="1300" b="0" i="0" u="none" strike="noStrike" cap="none">
              <a:solidFill>
                <a:srgbClr val="F2F2F2"/>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F2F2F2"/>
                </a:solidFill>
                <a:highlight>
                  <a:srgbClr val="FFCC00"/>
                </a:highlight>
                <a:latin typeface="Montserrat"/>
                <a:ea typeface="Montserrat"/>
                <a:cs typeface="Montserrat"/>
                <a:sym typeface="Montserrat"/>
              </a:rPr>
              <a:t>6-</a:t>
            </a:r>
            <a:r>
              <a:rPr lang="es-AR" sz="1300" b="0" i="0" u="none" strike="noStrike" cap="none">
                <a:solidFill>
                  <a:srgbClr val="F2F2F2"/>
                </a:solidFill>
                <a:latin typeface="Montserrat"/>
                <a:ea typeface="Montserrat"/>
                <a:cs typeface="Montserrat"/>
                <a:sym typeface="Montserrat"/>
              </a:rPr>
              <a:t> Form Mensura (TAD)</a:t>
            </a:r>
            <a:endParaRPr sz="1300" b="0" i="0" u="none" strike="noStrike" cap="none">
              <a:solidFill>
                <a:srgbClr val="F2F2F2"/>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F2F2F2"/>
                </a:solidFill>
                <a:latin typeface="Montserrat"/>
                <a:ea typeface="Montserrat"/>
                <a:cs typeface="Montserrat"/>
                <a:sym typeface="Montserrat"/>
              </a:rPr>
              <a:t>*3 y 4 en caso de que haya construcciones no declaradas que excedan la tolerancia</a:t>
            </a:r>
            <a:endParaRPr sz="1100" b="0" i="1" u="none" strike="noStrike" cap="none">
              <a:solidFill>
                <a:srgbClr val="F2F2F2"/>
              </a:solidFill>
              <a:latin typeface="Montserrat"/>
              <a:ea typeface="Montserrat"/>
              <a:cs typeface="Montserrat"/>
              <a:sym typeface="Montserrat"/>
            </a:endParaRPr>
          </a:p>
        </p:txBody>
      </p:sp>
      <p:sp>
        <p:nvSpPr>
          <p:cNvPr id="1282" name="Google Shape;1282;g19e399c18d7_0_52"/>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Si existen diferencias con lo empadronado</a:t>
            </a:r>
            <a:endParaRPr sz="1300" b="0" i="0" u="none" strike="noStrike" cap="none">
              <a:solidFill>
                <a:srgbClr val="F2F2F2"/>
              </a:solidFill>
              <a:latin typeface="Montserrat"/>
              <a:ea typeface="Montserrat"/>
              <a:cs typeface="Montserrat"/>
              <a:sym typeface="Montserrat"/>
            </a:endParaRPr>
          </a:p>
        </p:txBody>
      </p:sp>
      <p:sp>
        <p:nvSpPr>
          <p:cNvPr id="1283" name="Google Shape;1283;g19e399c18d7_0_52"/>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F2F2F2"/>
                </a:solidFill>
                <a:latin typeface="Montserrat"/>
                <a:ea typeface="Montserrat"/>
                <a:cs typeface="Montserrat"/>
                <a:sym typeface="Montserrat"/>
              </a:rPr>
              <a:t>Emisión y notificación del Certificado de estado Parcelario</a:t>
            </a:r>
            <a:endParaRPr sz="1300" b="0" i="0" u="none" strike="noStrike" cap="none">
              <a:solidFill>
                <a:srgbClr val="F2F2F2"/>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1290" name="Google Shape;1290;g19e399c18d7_0_75"/>
          <p:cNvPicPr preferRelativeResize="0"/>
          <p:nvPr/>
        </p:nvPicPr>
        <p:blipFill>
          <a:blip r:embed="rId3">
            <a:alphaModFix/>
          </a:blip>
          <a:stretch>
            <a:fillRect/>
          </a:stretch>
        </p:blipFill>
        <p:spPr>
          <a:xfrm>
            <a:off x="446475" y="991725"/>
            <a:ext cx="3912325" cy="2499025"/>
          </a:xfrm>
          <a:prstGeom prst="rect">
            <a:avLst/>
          </a:prstGeom>
          <a:noFill/>
          <a:ln>
            <a:noFill/>
          </a:ln>
        </p:spPr>
      </p:pic>
      <p:pic>
        <p:nvPicPr>
          <p:cNvPr id="1291" name="Google Shape;1291;g19e399c18d7_0_75"/>
          <p:cNvPicPr preferRelativeResize="0"/>
          <p:nvPr/>
        </p:nvPicPr>
        <p:blipFill>
          <a:blip r:embed="rId4">
            <a:alphaModFix/>
          </a:blip>
          <a:stretch>
            <a:fillRect/>
          </a:stretch>
        </p:blipFill>
        <p:spPr>
          <a:xfrm>
            <a:off x="1140525" y="2102675"/>
            <a:ext cx="3912325" cy="2537899"/>
          </a:xfrm>
          <a:prstGeom prst="rect">
            <a:avLst/>
          </a:prstGeom>
          <a:noFill/>
          <a:ln>
            <a:noFill/>
          </a:ln>
        </p:spPr>
      </p:pic>
      <p:pic>
        <p:nvPicPr>
          <p:cNvPr id="1292" name="Google Shape;1292;g19e399c18d7_0_75"/>
          <p:cNvPicPr preferRelativeResize="0"/>
          <p:nvPr/>
        </p:nvPicPr>
        <p:blipFill>
          <a:blip r:embed="rId5">
            <a:alphaModFix/>
          </a:blip>
          <a:stretch>
            <a:fillRect/>
          </a:stretch>
        </p:blipFill>
        <p:spPr>
          <a:xfrm>
            <a:off x="9960900" y="4502088"/>
            <a:ext cx="1787700" cy="1704125"/>
          </a:xfrm>
          <a:prstGeom prst="rect">
            <a:avLst/>
          </a:prstGeom>
          <a:noFill/>
          <a:ln>
            <a:noFill/>
          </a:ln>
        </p:spPr>
      </p:pic>
      <p:pic>
        <p:nvPicPr>
          <p:cNvPr id="1293" name="Google Shape;1293;g19e399c18d7_0_75"/>
          <p:cNvPicPr preferRelativeResize="0"/>
          <p:nvPr/>
        </p:nvPicPr>
        <p:blipFill>
          <a:blip r:embed="rId6">
            <a:alphaModFix/>
          </a:blip>
          <a:stretch>
            <a:fillRect/>
          </a:stretch>
        </p:blipFill>
        <p:spPr>
          <a:xfrm>
            <a:off x="1754650" y="3548750"/>
            <a:ext cx="3912325" cy="2424792"/>
          </a:xfrm>
          <a:prstGeom prst="rect">
            <a:avLst/>
          </a:prstGeom>
          <a:noFill/>
          <a:ln w="9525" cap="flat" cmpd="sng">
            <a:solidFill>
              <a:schemeClr val="dk1"/>
            </a:solidFill>
            <a:prstDash val="solid"/>
            <a:round/>
            <a:headEnd type="none" w="sm" len="sm"/>
            <a:tailEnd type="none" w="sm" len="sm"/>
          </a:ln>
        </p:spPr>
      </p:pic>
      <p:sp>
        <p:nvSpPr>
          <p:cNvPr id="1294" name="Google Shape;1294;g19e399c18d7_0_75"/>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CATASTRO:</a:t>
            </a:r>
            <a:r>
              <a:rPr lang="es-AR" b="1"/>
              <a:t>ANTECEDENTES</a:t>
            </a:r>
            <a:endParaRPr b="1"/>
          </a:p>
        </p:txBody>
      </p:sp>
      <p:pic>
        <p:nvPicPr>
          <p:cNvPr id="1295" name="Google Shape;1295;g19e399c18d7_0_75"/>
          <p:cNvPicPr preferRelativeResize="0"/>
          <p:nvPr/>
        </p:nvPicPr>
        <p:blipFill>
          <a:blip r:embed="rId7">
            <a:alphaModFix/>
          </a:blip>
          <a:stretch>
            <a:fillRect/>
          </a:stretch>
        </p:blipFill>
        <p:spPr>
          <a:xfrm>
            <a:off x="5843425" y="281725"/>
            <a:ext cx="5978047" cy="4220350"/>
          </a:xfrm>
          <a:prstGeom prst="rect">
            <a:avLst/>
          </a:prstGeom>
          <a:noFill/>
          <a:ln>
            <a:noFill/>
          </a:ln>
        </p:spPr>
      </p:pic>
      <p:sp>
        <p:nvSpPr>
          <p:cNvPr id="1296" name="Google Shape;1296;g19e399c18d7_0_75"/>
          <p:cNvSpPr txBox="1"/>
          <p:nvPr/>
        </p:nvSpPr>
        <p:spPr>
          <a:xfrm>
            <a:off x="6417475" y="5338750"/>
            <a:ext cx="3134400" cy="400200"/>
          </a:xfrm>
          <a:prstGeom prst="rect">
            <a:avLst/>
          </a:prstGeom>
          <a:solidFill>
            <a:srgbClr val="FDD306"/>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a:t>DXF Georreferenciado ya lo tienen</a:t>
            </a:r>
            <a:endParaRPr/>
          </a:p>
        </p:txBody>
      </p:sp>
      <p:sp>
        <p:nvSpPr>
          <p:cNvPr id="1297" name="Google Shape;1297;g19e399c18d7_0_75"/>
          <p:cNvSpPr/>
          <p:nvPr/>
        </p:nvSpPr>
        <p:spPr>
          <a:xfrm rot="5400000">
            <a:off x="9384600" y="5316100"/>
            <a:ext cx="682200" cy="470400"/>
          </a:xfrm>
          <a:prstGeom prst="triangle">
            <a:avLst>
              <a:gd name="adj" fmla="val 50000"/>
            </a:avLst>
          </a:prstGeom>
          <a:solidFill>
            <a:srgbClr val="FDD306"/>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pic>
        <p:nvPicPr>
          <p:cNvPr id="1303" name="Google Shape;1303;g19e399c18d7_0_87"/>
          <p:cNvPicPr preferRelativeResize="0"/>
          <p:nvPr/>
        </p:nvPicPr>
        <p:blipFill>
          <a:blip r:embed="rId3">
            <a:alphaModFix/>
          </a:blip>
          <a:stretch>
            <a:fillRect/>
          </a:stretch>
        </p:blipFill>
        <p:spPr>
          <a:xfrm>
            <a:off x="9795000" y="1833700"/>
            <a:ext cx="707100" cy="707100"/>
          </a:xfrm>
          <a:prstGeom prst="rect">
            <a:avLst/>
          </a:prstGeom>
          <a:noFill/>
          <a:ln>
            <a:noFill/>
          </a:ln>
        </p:spPr>
      </p:pic>
      <p:grpSp>
        <p:nvGrpSpPr>
          <p:cNvPr id="1304" name="Google Shape;1304;g19e399c18d7_0_87"/>
          <p:cNvGrpSpPr/>
          <p:nvPr/>
        </p:nvGrpSpPr>
        <p:grpSpPr>
          <a:xfrm>
            <a:off x="3257349" y="1852753"/>
            <a:ext cx="4953049" cy="4057666"/>
            <a:chOff x="3828849" y="1490803"/>
            <a:chExt cx="4953049" cy="4057666"/>
          </a:xfrm>
        </p:grpSpPr>
        <p:grpSp>
          <p:nvGrpSpPr>
            <p:cNvPr id="1305" name="Google Shape;1305;g19e399c18d7_0_87"/>
            <p:cNvGrpSpPr/>
            <p:nvPr/>
          </p:nvGrpSpPr>
          <p:grpSpPr>
            <a:xfrm>
              <a:off x="3828849" y="1490803"/>
              <a:ext cx="4953049" cy="4057666"/>
              <a:chOff x="3588550" y="1883575"/>
              <a:chExt cx="3592550" cy="3448051"/>
            </a:xfrm>
          </p:grpSpPr>
          <p:pic>
            <p:nvPicPr>
              <p:cNvPr id="1306" name="Google Shape;1306;g19e399c18d7_0_87"/>
              <p:cNvPicPr preferRelativeResize="0"/>
              <p:nvPr/>
            </p:nvPicPr>
            <p:blipFill rotWithShape="1">
              <a:blip r:embed="rId4">
                <a:alphaModFix/>
              </a:blip>
              <a:srcRect l="28725" t="2225" r="33253" b="4281"/>
              <a:stretch/>
            </p:blipFill>
            <p:spPr>
              <a:xfrm>
                <a:off x="3588550" y="1883575"/>
                <a:ext cx="2207731" cy="2867025"/>
              </a:xfrm>
              <a:prstGeom prst="rect">
                <a:avLst/>
              </a:prstGeom>
              <a:noFill/>
              <a:ln>
                <a:noFill/>
              </a:ln>
            </p:spPr>
          </p:pic>
          <p:pic>
            <p:nvPicPr>
              <p:cNvPr id="1307" name="Google Shape;1307;g19e399c18d7_0_87"/>
              <p:cNvPicPr preferRelativeResize="0"/>
              <p:nvPr/>
            </p:nvPicPr>
            <p:blipFill rotWithShape="1">
              <a:blip r:embed="rId5">
                <a:alphaModFix/>
              </a:blip>
              <a:srcRect b="4242"/>
              <a:stretch/>
            </p:blipFill>
            <p:spPr>
              <a:xfrm>
                <a:off x="4921025" y="2574125"/>
                <a:ext cx="2260075" cy="2757500"/>
              </a:xfrm>
              <a:prstGeom prst="rect">
                <a:avLst/>
              </a:prstGeom>
              <a:noFill/>
              <a:ln>
                <a:noFill/>
              </a:ln>
            </p:spPr>
          </p:pic>
        </p:grpSp>
        <p:pic>
          <p:nvPicPr>
            <p:cNvPr id="1308" name="Google Shape;1308;g19e399c18d7_0_87"/>
            <p:cNvPicPr preferRelativeResize="0"/>
            <p:nvPr/>
          </p:nvPicPr>
          <p:blipFill rotWithShape="1">
            <a:blip r:embed="rId6">
              <a:alphaModFix/>
            </a:blip>
            <a:srcRect l="6689" t="13269" r="68852" b="21841"/>
            <a:stretch/>
          </p:blipFill>
          <p:spPr>
            <a:xfrm>
              <a:off x="7047028" y="1490803"/>
              <a:ext cx="633771" cy="651500"/>
            </a:xfrm>
            <a:prstGeom prst="rect">
              <a:avLst/>
            </a:prstGeom>
            <a:noFill/>
            <a:ln>
              <a:noFill/>
            </a:ln>
          </p:spPr>
        </p:pic>
      </p:grpSp>
      <p:sp>
        <p:nvSpPr>
          <p:cNvPr id="1309" name="Google Shape;1309;g19e399c18d7_0_87"/>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CATASTRO: </a:t>
            </a:r>
            <a:r>
              <a:rPr lang="es-AR" b="1"/>
              <a:t>SUBSANA Y NOTIFICA</a:t>
            </a:r>
            <a:endParaRPr b="1"/>
          </a:p>
        </p:txBody>
      </p:sp>
      <p:grpSp>
        <p:nvGrpSpPr>
          <p:cNvPr id="1310" name="Google Shape;1310;g19e399c18d7_0_87"/>
          <p:cNvGrpSpPr/>
          <p:nvPr/>
        </p:nvGrpSpPr>
        <p:grpSpPr>
          <a:xfrm>
            <a:off x="917325" y="1841425"/>
            <a:ext cx="2168700" cy="2332504"/>
            <a:chOff x="1479300" y="1603300"/>
            <a:chExt cx="2168700" cy="2332504"/>
          </a:xfrm>
        </p:grpSpPr>
        <p:sp>
          <p:nvSpPr>
            <p:cNvPr id="1311" name="Google Shape;1311;g19e399c18d7_0_87"/>
            <p:cNvSpPr txBox="1"/>
            <p:nvPr/>
          </p:nvSpPr>
          <p:spPr>
            <a:xfrm>
              <a:off x="1479300" y="2350304"/>
              <a:ext cx="21687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Ficha Parc.</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Plano índice</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a:t>
              </a:r>
              <a:r>
                <a:rPr lang="es-AR" sz="1300" b="0" i="0" u="none" strike="noStrike" cap="none">
                  <a:solidFill>
                    <a:srgbClr val="666666"/>
                  </a:solidFill>
                  <a:latin typeface="Montserrat"/>
                  <a:ea typeface="Montserrat"/>
                  <a:cs typeface="Montserrat"/>
                  <a:sym typeface="Montserrat"/>
                </a:rPr>
                <a:t> Perímetro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4-</a:t>
              </a:r>
              <a:r>
                <a:rPr lang="es-AR" sz="1300" b="0" i="0" u="none" strike="noStrike" cap="none">
                  <a:solidFill>
                    <a:srgbClr val="666666"/>
                  </a:solidFill>
                  <a:latin typeface="Montserrat"/>
                  <a:ea typeface="Montserrat"/>
                  <a:cs typeface="Montserrat"/>
                  <a:sym typeface="Montserrat"/>
                </a:rPr>
                <a:t> Planos Mensura</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5-</a:t>
              </a:r>
              <a:r>
                <a:rPr lang="es-AR" sz="1300" b="0" i="0" u="none" strike="noStrike" cap="none">
                  <a:solidFill>
                    <a:srgbClr val="666666"/>
                  </a:solidFill>
                  <a:latin typeface="Montserrat"/>
                  <a:ea typeface="Montserrat"/>
                  <a:cs typeface="Montserrat"/>
                  <a:sym typeface="Montserrat"/>
                </a:rPr>
                <a:t>  Planos de Obra</a:t>
              </a:r>
              <a:endParaRPr sz="1300" b="0" i="0" u="none" strike="noStrike" cap="none">
                <a:solidFill>
                  <a:srgbClr val="666666"/>
                </a:solidFill>
                <a:latin typeface="Montserrat"/>
                <a:ea typeface="Montserrat"/>
                <a:cs typeface="Montserrat"/>
                <a:sym typeface="Montserrat"/>
              </a:endParaRPr>
            </a:p>
          </p:txBody>
        </p:sp>
        <p:pic>
          <p:nvPicPr>
            <p:cNvPr id="1312" name="Google Shape;1312;g19e399c18d7_0_87"/>
            <p:cNvPicPr preferRelativeResize="0"/>
            <p:nvPr/>
          </p:nvPicPr>
          <p:blipFill>
            <a:blip r:embed="rId7">
              <a:alphaModFix/>
            </a:blip>
            <a:stretch>
              <a:fillRect/>
            </a:stretch>
          </p:blipFill>
          <p:spPr>
            <a:xfrm>
              <a:off x="1778800" y="1603300"/>
              <a:ext cx="685800" cy="651501"/>
            </a:xfrm>
            <a:prstGeom prst="rect">
              <a:avLst/>
            </a:prstGeom>
            <a:noFill/>
            <a:ln>
              <a:noFill/>
            </a:ln>
          </p:spPr>
        </p:pic>
      </p:grpSp>
      <p:cxnSp>
        <p:nvCxnSpPr>
          <p:cNvPr id="1313" name="Google Shape;1313;g19e399c18d7_0_87"/>
          <p:cNvCxnSpPr>
            <a:stCxn id="1314" idx="3"/>
            <a:endCxn id="1303" idx="3"/>
          </p:cNvCxnSpPr>
          <p:nvPr/>
        </p:nvCxnSpPr>
        <p:spPr>
          <a:xfrm rot="10800000">
            <a:off x="10502050" y="2187125"/>
            <a:ext cx="247500" cy="1806900"/>
          </a:xfrm>
          <a:prstGeom prst="bentConnector3">
            <a:avLst>
              <a:gd name="adj1" fmla="val -96212"/>
            </a:avLst>
          </a:prstGeom>
          <a:noFill/>
          <a:ln w="9525" cap="flat" cmpd="sng">
            <a:solidFill>
              <a:schemeClr val="dk2"/>
            </a:solidFill>
            <a:prstDash val="solid"/>
            <a:round/>
            <a:headEnd type="none" w="med" len="med"/>
            <a:tailEnd type="none" w="med" len="med"/>
          </a:ln>
        </p:spPr>
      </p:cxnSp>
      <p:cxnSp>
        <p:nvCxnSpPr>
          <p:cNvPr id="1315" name="Google Shape;1315;g19e399c18d7_0_87"/>
          <p:cNvCxnSpPr>
            <a:stCxn id="1316" idx="1"/>
            <a:endCxn id="1308" idx="3"/>
          </p:cNvCxnSpPr>
          <p:nvPr/>
        </p:nvCxnSpPr>
        <p:spPr>
          <a:xfrm rot="10800000">
            <a:off x="7109350" y="2178500"/>
            <a:ext cx="936900" cy="3197100"/>
          </a:xfrm>
          <a:prstGeom prst="bentConnector3">
            <a:avLst>
              <a:gd name="adj1" fmla="val 50003"/>
            </a:avLst>
          </a:prstGeom>
          <a:noFill/>
          <a:ln w="9525" cap="flat" cmpd="sng">
            <a:solidFill>
              <a:schemeClr val="dk2"/>
            </a:solidFill>
            <a:prstDash val="solid"/>
            <a:round/>
            <a:headEnd type="none" w="med" len="med"/>
            <a:tailEnd type="none" w="med" len="med"/>
          </a:ln>
        </p:spPr>
      </p:cxnSp>
      <p:sp>
        <p:nvSpPr>
          <p:cNvPr id="1317" name="Google Shape;1317;g19e399c18d7_0_87"/>
          <p:cNvSpPr txBox="1"/>
          <p:nvPr/>
        </p:nvSpPr>
        <p:spPr>
          <a:xfrm>
            <a:off x="447750" y="970900"/>
            <a:ext cx="2359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200"/>
              <a:t>Incorporan los documentos GEDO con los antecedentes</a:t>
            </a:r>
            <a:endParaRPr sz="1200"/>
          </a:p>
          <a:p>
            <a:pPr marL="0" lvl="0" indent="0" algn="l" rtl="0">
              <a:spcBef>
                <a:spcPts val="0"/>
              </a:spcBef>
              <a:spcAft>
                <a:spcPts val="0"/>
              </a:spcAft>
              <a:buNone/>
            </a:pPr>
            <a:r>
              <a:rPr lang="es-AR" sz="1200"/>
              <a:t>al expediente</a:t>
            </a:r>
            <a:endParaRPr sz="1200"/>
          </a:p>
        </p:txBody>
      </p:sp>
      <p:sp>
        <p:nvSpPr>
          <p:cNvPr id="1318" name="Google Shape;1318;g19e399c18d7_0_87"/>
          <p:cNvSpPr txBox="1"/>
          <p:nvPr/>
        </p:nvSpPr>
        <p:spPr>
          <a:xfrm>
            <a:off x="4229175" y="1024200"/>
            <a:ext cx="2016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AR" sz="1200"/>
              <a:t>Formularios a cargar (3)</a:t>
            </a:r>
            <a:endParaRPr sz="1200"/>
          </a:p>
        </p:txBody>
      </p:sp>
      <p:sp>
        <p:nvSpPr>
          <p:cNvPr id="1319" name="Google Shape;1319;g19e399c18d7_0_87"/>
          <p:cNvSpPr txBox="1"/>
          <p:nvPr/>
        </p:nvSpPr>
        <p:spPr>
          <a:xfrm>
            <a:off x="8396175" y="1024200"/>
            <a:ext cx="2016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AR" sz="1200"/>
              <a:t>Archivos a incorporar (3)</a:t>
            </a:r>
            <a:endParaRPr sz="1200"/>
          </a:p>
        </p:txBody>
      </p:sp>
      <p:pic>
        <p:nvPicPr>
          <p:cNvPr id="1320" name="Google Shape;1320;g19e399c18d7_0_87"/>
          <p:cNvPicPr preferRelativeResize="0"/>
          <p:nvPr/>
        </p:nvPicPr>
        <p:blipFill rotWithShape="1">
          <a:blip r:embed="rId8">
            <a:alphaModFix/>
          </a:blip>
          <a:srcRect l="2477" t="3063"/>
          <a:stretch/>
        </p:blipFill>
        <p:spPr>
          <a:xfrm>
            <a:off x="8141500" y="3396000"/>
            <a:ext cx="2636400" cy="2752150"/>
          </a:xfrm>
          <a:prstGeom prst="rect">
            <a:avLst/>
          </a:prstGeom>
          <a:noFill/>
          <a:ln>
            <a:noFill/>
          </a:ln>
        </p:spPr>
      </p:pic>
      <p:sp>
        <p:nvSpPr>
          <p:cNvPr id="1316" name="Google Shape;1316;g19e399c18d7_0_87"/>
          <p:cNvSpPr/>
          <p:nvPr/>
        </p:nvSpPr>
        <p:spPr>
          <a:xfrm>
            <a:off x="8046250" y="4602950"/>
            <a:ext cx="2703300" cy="15453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g19e399c18d7_0_87"/>
          <p:cNvSpPr/>
          <p:nvPr/>
        </p:nvSpPr>
        <p:spPr>
          <a:xfrm>
            <a:off x="8046250" y="3412325"/>
            <a:ext cx="2703300" cy="1163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g19e399c18d7_0_109"/>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a:t>PROFESIONAL: </a:t>
            </a:r>
            <a:r>
              <a:rPr lang="es-AR" b="1"/>
              <a:t>CAMPO, GABINETE Y COMPLETA CAMPOS TAD</a:t>
            </a:r>
            <a:endParaRPr b="1"/>
          </a:p>
        </p:txBody>
      </p:sp>
      <p:grpSp>
        <p:nvGrpSpPr>
          <p:cNvPr id="1327" name="Google Shape;1327;g19e399c18d7_0_109"/>
          <p:cNvGrpSpPr/>
          <p:nvPr/>
        </p:nvGrpSpPr>
        <p:grpSpPr>
          <a:xfrm>
            <a:off x="733875" y="1807775"/>
            <a:ext cx="11100599" cy="2558775"/>
            <a:chOff x="733875" y="1807775"/>
            <a:chExt cx="11100599" cy="2558775"/>
          </a:xfrm>
        </p:grpSpPr>
        <p:pic>
          <p:nvPicPr>
            <p:cNvPr id="1328" name="Google Shape;1328;g19e399c18d7_0_109"/>
            <p:cNvPicPr preferRelativeResize="0"/>
            <p:nvPr/>
          </p:nvPicPr>
          <p:blipFill>
            <a:blip r:embed="rId3">
              <a:alphaModFix/>
            </a:blip>
            <a:stretch>
              <a:fillRect/>
            </a:stretch>
          </p:blipFill>
          <p:spPr>
            <a:xfrm>
              <a:off x="3840038" y="1807775"/>
              <a:ext cx="4511930" cy="2558775"/>
            </a:xfrm>
            <a:prstGeom prst="rect">
              <a:avLst/>
            </a:prstGeom>
            <a:noFill/>
            <a:ln>
              <a:noFill/>
            </a:ln>
          </p:spPr>
        </p:pic>
        <p:pic>
          <p:nvPicPr>
            <p:cNvPr id="1329" name="Google Shape;1329;g19e399c18d7_0_109"/>
            <p:cNvPicPr preferRelativeResize="0"/>
            <p:nvPr/>
          </p:nvPicPr>
          <p:blipFill>
            <a:blip r:embed="rId4">
              <a:alphaModFix/>
            </a:blip>
            <a:stretch>
              <a:fillRect/>
            </a:stretch>
          </p:blipFill>
          <p:spPr>
            <a:xfrm>
              <a:off x="8419650" y="2288130"/>
              <a:ext cx="3414824" cy="1598071"/>
            </a:xfrm>
            <a:prstGeom prst="rect">
              <a:avLst/>
            </a:prstGeom>
            <a:noFill/>
            <a:ln>
              <a:noFill/>
            </a:ln>
          </p:spPr>
        </p:pic>
        <p:pic>
          <p:nvPicPr>
            <p:cNvPr id="1330" name="Google Shape;1330;g19e399c18d7_0_109"/>
            <p:cNvPicPr preferRelativeResize="0"/>
            <p:nvPr/>
          </p:nvPicPr>
          <p:blipFill>
            <a:blip r:embed="rId5">
              <a:alphaModFix/>
            </a:blip>
            <a:stretch>
              <a:fillRect/>
            </a:stretch>
          </p:blipFill>
          <p:spPr>
            <a:xfrm>
              <a:off x="733875" y="1807775"/>
              <a:ext cx="3285951" cy="2253739"/>
            </a:xfrm>
            <a:prstGeom prst="rect">
              <a:avLst/>
            </a:prstGeom>
            <a:noFill/>
            <a:ln>
              <a:noFill/>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grpSp>
        <p:nvGrpSpPr>
          <p:cNvPr id="945" name="Google Shape;945;p3"/>
          <p:cNvGrpSpPr/>
          <p:nvPr/>
        </p:nvGrpSpPr>
        <p:grpSpPr>
          <a:xfrm>
            <a:off x="-113341" y="0"/>
            <a:ext cx="11675932" cy="6370825"/>
            <a:chOff x="-43769" y="-22573"/>
            <a:chExt cx="11675932" cy="6370825"/>
          </a:xfrm>
        </p:grpSpPr>
        <p:sp>
          <p:nvSpPr>
            <p:cNvPr id="946" name="Google Shape;946;p3"/>
            <p:cNvSpPr/>
            <p:nvPr/>
          </p:nvSpPr>
          <p:spPr>
            <a:xfrm>
              <a:off x="1585239" y="-22573"/>
              <a:ext cx="4921310" cy="6370825"/>
            </a:xfrm>
            <a:prstGeom prst="rect">
              <a:avLst/>
            </a:prstGeom>
            <a:solidFill>
              <a:srgbClr val="FFF8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7" name="Google Shape;947;p3"/>
            <p:cNvSpPr/>
            <p:nvPr/>
          </p:nvSpPr>
          <p:spPr>
            <a:xfrm>
              <a:off x="-43769" y="0"/>
              <a:ext cx="1655399" cy="63452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948" name="Google Shape;948;p3"/>
            <p:cNvCxnSpPr/>
            <p:nvPr/>
          </p:nvCxnSpPr>
          <p:spPr>
            <a:xfrm>
              <a:off x="6532940" y="573791"/>
              <a:ext cx="0" cy="5760000"/>
            </a:xfrm>
            <a:prstGeom prst="straightConnector1">
              <a:avLst/>
            </a:prstGeom>
            <a:noFill/>
            <a:ln w="9525" cap="flat" cmpd="sng">
              <a:solidFill>
                <a:srgbClr val="FDA739"/>
              </a:solidFill>
              <a:prstDash val="dash"/>
              <a:round/>
              <a:headEnd type="none" w="sm" len="sm"/>
              <a:tailEnd type="none" w="sm" len="sm"/>
            </a:ln>
          </p:spPr>
        </p:cxnSp>
        <p:sp>
          <p:nvSpPr>
            <p:cNvPr id="949" name="Google Shape;949;p3"/>
            <p:cNvSpPr txBox="1"/>
            <p:nvPr/>
          </p:nvSpPr>
          <p:spPr>
            <a:xfrm rot="-5400000">
              <a:off x="-1979158" y="2500528"/>
              <a:ext cx="560830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b="0" i="0" u="none" strike="noStrike" cap="none">
                  <a:solidFill>
                    <a:srgbClr val="9F5900"/>
                  </a:solidFill>
                  <a:latin typeface="Bodoni"/>
                  <a:ea typeface="Bodoni"/>
                  <a:cs typeface="Bodoni"/>
                  <a:sym typeface="Bodoni"/>
                </a:rPr>
                <a:t>D O M I N I O</a:t>
              </a:r>
              <a:endParaRPr/>
            </a:p>
            <a:p>
              <a:pPr marL="0" marR="0" lvl="0" indent="0" algn="l" rtl="0">
                <a:lnSpc>
                  <a:spcPct val="100000"/>
                </a:lnSpc>
                <a:spcBef>
                  <a:spcPts val="0"/>
                </a:spcBef>
                <a:spcAft>
                  <a:spcPts val="0"/>
                </a:spcAft>
                <a:buNone/>
              </a:pPr>
              <a:r>
                <a:rPr lang="es-AR" sz="1600" b="1" i="0" u="none" strike="noStrike" cap="none">
                  <a:solidFill>
                    <a:srgbClr val="9F5900"/>
                  </a:solidFill>
                  <a:latin typeface="Arial"/>
                  <a:ea typeface="Arial"/>
                  <a:cs typeface="Arial"/>
                  <a:sym typeface="Arial"/>
                </a:rPr>
                <a:t>RT: 29.4 Formulario técnico de datos dominiales</a:t>
              </a:r>
              <a:endParaRPr sz="4000" b="0" i="0" u="none" strike="noStrike" cap="none">
                <a:solidFill>
                  <a:srgbClr val="9F5900"/>
                </a:solidFill>
                <a:latin typeface="Bodoni"/>
                <a:ea typeface="Bodoni"/>
                <a:cs typeface="Bodoni"/>
                <a:sym typeface="Bodoni"/>
              </a:endParaRPr>
            </a:p>
          </p:txBody>
        </p:sp>
        <p:grpSp>
          <p:nvGrpSpPr>
            <p:cNvPr id="950" name="Google Shape;950;p3"/>
            <p:cNvGrpSpPr/>
            <p:nvPr/>
          </p:nvGrpSpPr>
          <p:grpSpPr>
            <a:xfrm>
              <a:off x="2263140" y="173431"/>
              <a:ext cx="9369023" cy="6065047"/>
              <a:chOff x="2263140" y="173431"/>
              <a:chExt cx="9369023" cy="6065047"/>
            </a:xfrm>
          </p:grpSpPr>
          <p:sp>
            <p:nvSpPr>
              <p:cNvPr id="951" name="Google Shape;951;p3"/>
              <p:cNvSpPr txBox="1"/>
              <p:nvPr/>
            </p:nvSpPr>
            <p:spPr>
              <a:xfrm>
                <a:off x="2263140" y="173431"/>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952" name="Google Shape;952;p3"/>
              <p:cNvSpPr txBox="1"/>
              <p:nvPr/>
            </p:nvSpPr>
            <p:spPr>
              <a:xfrm>
                <a:off x="7008160" y="181860"/>
                <a:ext cx="36118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grpSp>
            <p:nvGrpSpPr>
              <p:cNvPr id="953" name="Google Shape;953;p3"/>
              <p:cNvGrpSpPr/>
              <p:nvPr/>
            </p:nvGrpSpPr>
            <p:grpSpPr>
              <a:xfrm>
                <a:off x="2537321" y="3846172"/>
                <a:ext cx="9094842" cy="2392306"/>
                <a:chOff x="2537321" y="3846172"/>
                <a:chExt cx="9094842" cy="2392306"/>
              </a:xfrm>
            </p:grpSpPr>
            <p:grpSp>
              <p:nvGrpSpPr>
                <p:cNvPr id="954" name="Google Shape;954;p3"/>
                <p:cNvGrpSpPr/>
                <p:nvPr/>
              </p:nvGrpSpPr>
              <p:grpSpPr>
                <a:xfrm>
                  <a:off x="2537321" y="4604182"/>
                  <a:ext cx="9094842" cy="1634296"/>
                  <a:chOff x="2537321" y="4225048"/>
                  <a:chExt cx="9094842" cy="1634296"/>
                </a:xfrm>
              </p:grpSpPr>
              <p:sp>
                <p:nvSpPr>
                  <p:cNvPr id="955" name="Google Shape;955;p3"/>
                  <p:cNvSpPr/>
                  <p:nvPr/>
                </p:nvSpPr>
                <p:spPr>
                  <a:xfrm>
                    <a:off x="2646812" y="4643034"/>
                    <a:ext cx="3819185" cy="287831"/>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6" name="Google Shape;956;p3"/>
                  <p:cNvSpPr txBox="1"/>
                  <p:nvPr/>
                </p:nvSpPr>
                <p:spPr>
                  <a:xfrm>
                    <a:off x="2551177" y="4225048"/>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Restricciones y Afectaciones Inscriptas</a:t>
                    </a:r>
                    <a:endParaRPr sz="1200" b="1" i="0" u="none" strike="noStrike" cap="none">
                      <a:solidFill>
                        <a:schemeClr val="dk1"/>
                      </a:solidFill>
                      <a:latin typeface="Arial"/>
                      <a:ea typeface="Arial"/>
                      <a:cs typeface="Arial"/>
                      <a:sym typeface="Arial"/>
                    </a:endParaRPr>
                  </a:p>
                </p:txBody>
              </p:sp>
              <p:cxnSp>
                <p:nvCxnSpPr>
                  <p:cNvPr id="957" name="Google Shape;957;p3"/>
                  <p:cNvCxnSpPr/>
                  <p:nvPr/>
                </p:nvCxnSpPr>
                <p:spPr>
                  <a:xfrm>
                    <a:off x="6611015" y="4740401"/>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58" name="Google Shape;958;p3"/>
                  <p:cNvSpPr/>
                  <p:nvPr/>
                </p:nvSpPr>
                <p:spPr>
                  <a:xfrm>
                    <a:off x="2632956" y="5543586"/>
                    <a:ext cx="3819185" cy="315758"/>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9" name="Google Shape;959;p3"/>
                  <p:cNvSpPr txBox="1"/>
                  <p:nvPr/>
                </p:nvSpPr>
                <p:spPr>
                  <a:xfrm>
                    <a:off x="2537321" y="5125600"/>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Observaciones</a:t>
                    </a:r>
                    <a:endParaRPr sz="1200" b="1" i="0" u="none" strike="noStrike" cap="none">
                      <a:solidFill>
                        <a:schemeClr val="dk1"/>
                      </a:solidFill>
                      <a:latin typeface="Arial"/>
                      <a:ea typeface="Arial"/>
                      <a:cs typeface="Arial"/>
                      <a:sym typeface="Arial"/>
                    </a:endParaRPr>
                  </a:p>
                </p:txBody>
              </p:sp>
              <p:sp>
                <p:nvSpPr>
                  <p:cNvPr id="960" name="Google Shape;960;p3"/>
                  <p:cNvSpPr txBox="1"/>
                  <p:nvPr/>
                </p:nvSpPr>
                <p:spPr>
                  <a:xfrm>
                    <a:off x="7905182" y="5551567"/>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Solo en casos relevantes</a:t>
                    </a:r>
                    <a:endParaRPr sz="1400" b="0" i="0" u="none" strike="noStrike" cap="none">
                      <a:solidFill>
                        <a:srgbClr val="000000"/>
                      </a:solidFill>
                      <a:latin typeface="Arial"/>
                      <a:ea typeface="Arial"/>
                      <a:cs typeface="Arial"/>
                      <a:sym typeface="Arial"/>
                    </a:endParaRPr>
                  </a:p>
                </p:txBody>
              </p:sp>
              <p:cxnSp>
                <p:nvCxnSpPr>
                  <p:cNvPr id="961" name="Google Shape;961;p3"/>
                  <p:cNvCxnSpPr/>
                  <p:nvPr/>
                </p:nvCxnSpPr>
                <p:spPr>
                  <a:xfrm>
                    <a:off x="6597159" y="5640953"/>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62" name="Google Shape;962;p3"/>
                  <p:cNvSpPr txBox="1"/>
                  <p:nvPr/>
                </p:nvSpPr>
                <p:spPr>
                  <a:xfrm>
                    <a:off x="7919037" y="4505541"/>
                    <a:ext cx="371312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Servidumbres/expropiaciones/ etc. copiar del informe en Mayúsculas y minúsculas. </a:t>
                    </a:r>
                    <a:endParaRPr/>
                  </a:p>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Nunca en MAYUSCULAS.</a:t>
                    </a:r>
                    <a:endParaRPr sz="1400" b="0" i="0" u="none" strike="noStrike" cap="none">
                      <a:solidFill>
                        <a:srgbClr val="000000"/>
                      </a:solidFill>
                      <a:latin typeface="Arial"/>
                      <a:ea typeface="Arial"/>
                      <a:cs typeface="Arial"/>
                      <a:sym typeface="Arial"/>
                    </a:endParaRPr>
                  </a:p>
                </p:txBody>
              </p:sp>
            </p:grpSp>
            <p:sp>
              <p:nvSpPr>
                <p:cNvPr id="963" name="Google Shape;963;p3"/>
                <p:cNvSpPr txBox="1"/>
                <p:nvPr/>
              </p:nvSpPr>
              <p:spPr>
                <a:xfrm>
                  <a:off x="2697051" y="4204233"/>
                  <a:ext cx="9994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Calculada</a:t>
                  </a:r>
                  <a:endParaRPr sz="1200" b="1" i="0" u="none" strike="noStrike" cap="none">
                    <a:solidFill>
                      <a:schemeClr val="dk1"/>
                    </a:solidFill>
                    <a:latin typeface="Arial"/>
                    <a:ea typeface="Arial"/>
                    <a:cs typeface="Arial"/>
                    <a:sym typeface="Arial"/>
                  </a:endParaRPr>
                </a:p>
              </p:txBody>
            </p:sp>
            <p:sp>
              <p:nvSpPr>
                <p:cNvPr id="964" name="Google Shape;964;p3"/>
                <p:cNvSpPr txBox="1"/>
                <p:nvPr/>
              </p:nvSpPr>
              <p:spPr>
                <a:xfrm>
                  <a:off x="2708539" y="3846172"/>
                  <a:ext cx="14481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Superficie (m2)</a:t>
                  </a:r>
                  <a:endParaRPr sz="1200" b="1" i="0" u="none" strike="noStrike" cap="none">
                    <a:solidFill>
                      <a:schemeClr val="dk1"/>
                    </a:solidFill>
                    <a:latin typeface="Arial"/>
                    <a:ea typeface="Arial"/>
                    <a:cs typeface="Arial"/>
                    <a:sym typeface="Arial"/>
                  </a:endParaRPr>
                </a:p>
              </p:txBody>
            </p:sp>
            <p:sp>
              <p:nvSpPr>
                <p:cNvPr id="965" name="Google Shape;965;p3"/>
                <p:cNvSpPr/>
                <p:nvPr/>
              </p:nvSpPr>
              <p:spPr>
                <a:xfrm>
                  <a:off x="4978457" y="3846172"/>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6" name="Google Shape;966;p3"/>
                <p:cNvSpPr/>
                <p:nvPr/>
              </p:nvSpPr>
              <p:spPr>
                <a:xfrm>
                  <a:off x="4978457" y="4269104"/>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7" name="Google Shape;967;p3"/>
                <p:cNvSpPr txBox="1"/>
                <p:nvPr/>
              </p:nvSpPr>
              <p:spPr>
                <a:xfrm>
                  <a:off x="7897460" y="3866943"/>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Superficie indicada en Titulo</a:t>
                  </a:r>
                  <a:endParaRPr sz="1400" b="0" i="0" u="none" strike="noStrike" cap="none">
                    <a:solidFill>
                      <a:srgbClr val="000000"/>
                    </a:solidFill>
                    <a:latin typeface="Arial"/>
                    <a:ea typeface="Arial"/>
                    <a:cs typeface="Arial"/>
                    <a:sym typeface="Arial"/>
                  </a:endParaRPr>
                </a:p>
              </p:txBody>
            </p:sp>
            <p:cxnSp>
              <p:nvCxnSpPr>
                <p:cNvPr id="968" name="Google Shape;968;p3"/>
                <p:cNvCxnSpPr/>
                <p:nvPr/>
              </p:nvCxnSpPr>
              <p:spPr>
                <a:xfrm>
                  <a:off x="6589437" y="3956329"/>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69" name="Google Shape;969;p3"/>
                <p:cNvSpPr txBox="1"/>
                <p:nvPr/>
              </p:nvSpPr>
              <p:spPr>
                <a:xfrm>
                  <a:off x="7893746" y="4286967"/>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SI/NO</a:t>
                  </a:r>
                  <a:endParaRPr sz="1400" b="0" i="0" u="none" strike="noStrike" cap="none">
                    <a:solidFill>
                      <a:srgbClr val="000000"/>
                    </a:solidFill>
                    <a:latin typeface="Arial"/>
                    <a:ea typeface="Arial"/>
                    <a:cs typeface="Arial"/>
                    <a:sym typeface="Arial"/>
                  </a:endParaRPr>
                </a:p>
              </p:txBody>
            </p:sp>
            <p:cxnSp>
              <p:nvCxnSpPr>
                <p:cNvPr id="970" name="Google Shape;970;p3"/>
                <p:cNvCxnSpPr/>
                <p:nvPr/>
              </p:nvCxnSpPr>
              <p:spPr>
                <a:xfrm>
                  <a:off x="6585723" y="4376353"/>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971" name="Google Shape;971;p3"/>
                <p:cNvSpPr/>
                <p:nvPr/>
              </p:nvSpPr>
              <p:spPr>
                <a:xfrm rot="10800000" flipH="1">
                  <a:off x="6256824" y="4335054"/>
                  <a:ext cx="182453" cy="10784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972" name="Google Shape;972;p3"/>
              <p:cNvGrpSpPr/>
              <p:nvPr/>
            </p:nvGrpSpPr>
            <p:grpSpPr>
              <a:xfrm>
                <a:off x="2456973" y="612420"/>
                <a:ext cx="7969212" cy="2625259"/>
                <a:chOff x="2160700" y="2054529"/>
                <a:chExt cx="7969212" cy="2625259"/>
              </a:xfrm>
            </p:grpSpPr>
            <p:grpSp>
              <p:nvGrpSpPr>
                <p:cNvPr id="973" name="Google Shape;973;p3"/>
                <p:cNvGrpSpPr/>
                <p:nvPr/>
              </p:nvGrpSpPr>
              <p:grpSpPr>
                <a:xfrm>
                  <a:off x="2160700" y="2054529"/>
                  <a:ext cx="7885956" cy="2200728"/>
                  <a:chOff x="752814" y="2417386"/>
                  <a:chExt cx="7885956" cy="2200728"/>
                </a:xfrm>
              </p:grpSpPr>
              <p:sp>
                <p:nvSpPr>
                  <p:cNvPr id="974" name="Google Shape;974;p3"/>
                  <p:cNvSpPr txBox="1"/>
                  <p:nvPr/>
                </p:nvSpPr>
                <p:spPr>
                  <a:xfrm>
                    <a:off x="905210" y="3098372"/>
                    <a:ext cx="173539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600" b="0" i="0" u="none" strike="noStrike" cap="none">
                        <a:solidFill>
                          <a:schemeClr val="dk2"/>
                        </a:solidFill>
                        <a:latin typeface="Arial"/>
                        <a:ea typeface="Arial"/>
                        <a:cs typeface="Arial"/>
                        <a:sym typeface="Arial"/>
                      </a:rPr>
                      <a:t>Inscripción RPI</a:t>
                    </a:r>
                    <a:endParaRPr sz="1600" b="0" i="0" u="none" strike="noStrike" cap="none">
                      <a:solidFill>
                        <a:schemeClr val="dk2"/>
                      </a:solidFill>
                      <a:latin typeface="Arial"/>
                      <a:ea typeface="Arial"/>
                      <a:cs typeface="Arial"/>
                      <a:sym typeface="Arial"/>
                    </a:endParaRPr>
                  </a:p>
                </p:txBody>
              </p:sp>
              <p:sp>
                <p:nvSpPr>
                  <p:cNvPr id="975" name="Google Shape;975;p3"/>
                  <p:cNvSpPr txBox="1"/>
                  <p:nvPr/>
                </p:nvSpPr>
                <p:spPr>
                  <a:xfrm>
                    <a:off x="1231577" y="2838921"/>
                    <a:ext cx="196356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dk2"/>
                        </a:solidFill>
                        <a:latin typeface="Arial"/>
                        <a:ea typeface="Arial"/>
                        <a:cs typeface="Arial"/>
                        <a:sym typeface="Arial"/>
                      </a:rPr>
                      <a:t>Datos de Inscripción</a:t>
                    </a:r>
                    <a:endParaRPr sz="1200" b="0" i="0" u="none" strike="noStrike" cap="none">
                      <a:solidFill>
                        <a:schemeClr val="dk2"/>
                      </a:solidFill>
                      <a:latin typeface="Arial"/>
                      <a:ea typeface="Arial"/>
                      <a:cs typeface="Arial"/>
                      <a:sym typeface="Arial"/>
                    </a:endParaRPr>
                  </a:p>
                </p:txBody>
              </p:sp>
              <p:sp>
                <p:nvSpPr>
                  <p:cNvPr id="976" name="Google Shape;976;p3"/>
                  <p:cNvSpPr txBox="1"/>
                  <p:nvPr/>
                </p:nvSpPr>
                <p:spPr>
                  <a:xfrm>
                    <a:off x="1008596" y="3861548"/>
                    <a:ext cx="9994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000" b="0" i="0" u="none" strike="noStrike" cap="none">
                        <a:solidFill>
                          <a:schemeClr val="dk2"/>
                        </a:solidFill>
                        <a:latin typeface="Arial"/>
                        <a:ea typeface="Arial"/>
                        <a:cs typeface="Arial"/>
                        <a:sym typeface="Arial"/>
                      </a:rPr>
                      <a:t>Tomo y </a:t>
                    </a:r>
                    <a:r>
                      <a:rPr lang="es-AR" sz="1200" b="0" i="0" u="none" strike="noStrike" cap="none">
                        <a:solidFill>
                          <a:schemeClr val="dk2"/>
                        </a:solidFill>
                        <a:latin typeface="Arial"/>
                        <a:ea typeface="Arial"/>
                        <a:cs typeface="Arial"/>
                        <a:sym typeface="Arial"/>
                      </a:rPr>
                      <a:t>Folio</a:t>
                    </a:r>
                    <a:endParaRPr sz="1200" b="0" i="0" u="none" strike="noStrike" cap="none">
                      <a:solidFill>
                        <a:schemeClr val="dk2"/>
                      </a:solidFill>
                      <a:latin typeface="Arial"/>
                      <a:ea typeface="Arial"/>
                      <a:cs typeface="Arial"/>
                      <a:sym typeface="Arial"/>
                    </a:endParaRPr>
                  </a:p>
                </p:txBody>
              </p:sp>
              <p:sp>
                <p:nvSpPr>
                  <p:cNvPr id="977" name="Google Shape;977;p3"/>
                  <p:cNvSpPr/>
                  <p:nvPr/>
                </p:nvSpPr>
                <p:spPr>
                  <a:xfrm>
                    <a:off x="873045" y="2886318"/>
                    <a:ext cx="147039" cy="147039"/>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8" name="Google Shape;978;p3"/>
                  <p:cNvSpPr/>
                  <p:nvPr/>
                </p:nvSpPr>
                <p:spPr>
                  <a:xfrm>
                    <a:off x="1084538" y="2886318"/>
                    <a:ext cx="147039" cy="147039"/>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9" name="Google Shape;979;p3"/>
                  <p:cNvSpPr txBox="1"/>
                  <p:nvPr/>
                </p:nvSpPr>
                <p:spPr>
                  <a:xfrm>
                    <a:off x="1020085" y="3503487"/>
                    <a:ext cx="9879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dk2"/>
                        </a:solidFill>
                        <a:latin typeface="Arial"/>
                        <a:ea typeface="Arial"/>
                        <a:cs typeface="Arial"/>
                        <a:sym typeface="Arial"/>
                      </a:rPr>
                      <a:t>Matriculas</a:t>
                    </a:r>
                    <a:endParaRPr sz="1200" b="0" i="0" u="none" strike="noStrike" cap="none">
                      <a:solidFill>
                        <a:schemeClr val="dk2"/>
                      </a:solidFill>
                      <a:latin typeface="Arial"/>
                      <a:ea typeface="Arial"/>
                      <a:cs typeface="Arial"/>
                      <a:sym typeface="Arial"/>
                    </a:endParaRPr>
                  </a:p>
                </p:txBody>
              </p:sp>
              <p:sp>
                <p:nvSpPr>
                  <p:cNvPr id="980" name="Google Shape;980;p3"/>
                  <p:cNvSpPr txBox="1"/>
                  <p:nvPr/>
                </p:nvSpPr>
                <p:spPr>
                  <a:xfrm>
                    <a:off x="818003" y="2825948"/>
                    <a:ext cx="2479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981" name="Google Shape;981;p3"/>
                  <p:cNvSpPr txBox="1"/>
                  <p:nvPr/>
                </p:nvSpPr>
                <p:spPr>
                  <a:xfrm>
                    <a:off x="1079721" y="2812163"/>
                    <a:ext cx="16998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982" name="Google Shape;982;p3"/>
                  <p:cNvSpPr/>
                  <p:nvPr/>
                </p:nvSpPr>
                <p:spPr>
                  <a:xfrm>
                    <a:off x="3290002" y="3503487"/>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3" name="Google Shape;983;p3"/>
                  <p:cNvSpPr/>
                  <p:nvPr/>
                </p:nvSpPr>
                <p:spPr>
                  <a:xfrm>
                    <a:off x="3290002" y="3926419"/>
                    <a:ext cx="1442822" cy="225154"/>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4" name="Google Shape;984;p3"/>
                  <p:cNvSpPr txBox="1"/>
                  <p:nvPr/>
                </p:nvSpPr>
                <p:spPr>
                  <a:xfrm>
                    <a:off x="752814" y="2490903"/>
                    <a:ext cx="229518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a:solidFill>
                          <a:schemeClr val="dk1"/>
                        </a:solidFill>
                        <a:latin typeface="Arial"/>
                        <a:ea typeface="Arial"/>
                        <a:cs typeface="Arial"/>
                        <a:sym typeface="Arial"/>
                      </a:rPr>
                      <a:t>Datos de Dominio</a:t>
                    </a:r>
                    <a:endParaRPr sz="1200" b="1" i="0" u="none" strike="noStrike" cap="none">
                      <a:solidFill>
                        <a:schemeClr val="dk1"/>
                      </a:solidFill>
                      <a:latin typeface="Arial"/>
                      <a:ea typeface="Arial"/>
                      <a:cs typeface="Arial"/>
                      <a:sym typeface="Arial"/>
                    </a:endParaRPr>
                  </a:p>
                </p:txBody>
              </p:sp>
              <p:sp>
                <p:nvSpPr>
                  <p:cNvPr id="985" name="Google Shape;985;p3"/>
                  <p:cNvSpPr txBox="1"/>
                  <p:nvPr/>
                </p:nvSpPr>
                <p:spPr>
                  <a:xfrm>
                    <a:off x="2091551" y="2417386"/>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986" name="Google Shape;986;p3"/>
                  <p:cNvSpPr txBox="1"/>
                  <p:nvPr/>
                </p:nvSpPr>
                <p:spPr>
                  <a:xfrm>
                    <a:off x="6102608" y="4310337"/>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TM:728-FL:359-ZN:S-FC:562</a:t>
                    </a:r>
                    <a:endParaRPr sz="1400" b="0" i="0" u="none" strike="noStrike" cap="none">
                      <a:solidFill>
                        <a:srgbClr val="000000"/>
                      </a:solidFill>
                      <a:latin typeface="Arial"/>
                      <a:ea typeface="Arial"/>
                      <a:cs typeface="Arial"/>
                      <a:sym typeface="Arial"/>
                    </a:endParaRPr>
                  </a:p>
                </p:txBody>
              </p:sp>
              <p:sp>
                <p:nvSpPr>
                  <p:cNvPr id="987" name="Google Shape;987;p3"/>
                  <p:cNvSpPr txBox="1"/>
                  <p:nvPr/>
                </p:nvSpPr>
                <p:spPr>
                  <a:xfrm>
                    <a:off x="6102608" y="2629402"/>
                    <a:ext cx="10193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1-34704</a:t>
                    </a:r>
                    <a:endParaRPr sz="1400" b="0" i="0" u="none" strike="noStrike" cap="none">
                      <a:solidFill>
                        <a:srgbClr val="000000"/>
                      </a:solidFill>
                      <a:latin typeface="Arial"/>
                      <a:ea typeface="Arial"/>
                      <a:cs typeface="Arial"/>
                      <a:sym typeface="Arial"/>
                    </a:endParaRPr>
                  </a:p>
                </p:txBody>
              </p:sp>
              <p:cxnSp>
                <p:nvCxnSpPr>
                  <p:cNvPr id="988" name="Google Shape;988;p3"/>
                  <p:cNvCxnSpPr/>
                  <p:nvPr/>
                </p:nvCxnSpPr>
                <p:spPr>
                  <a:xfrm rot="10800000" flipH="1">
                    <a:off x="4877841" y="2767902"/>
                    <a:ext cx="1121759" cy="845864"/>
                  </a:xfrm>
                  <a:prstGeom prst="bentConnector3">
                    <a:avLst>
                      <a:gd name="adj1" fmla="val 58753"/>
                    </a:avLst>
                  </a:prstGeom>
                  <a:noFill/>
                  <a:ln w="9525" cap="flat" cmpd="sng">
                    <a:solidFill>
                      <a:srgbClr val="FDA739"/>
                    </a:solidFill>
                    <a:prstDash val="solid"/>
                    <a:round/>
                    <a:headEnd type="none" w="sm" len="sm"/>
                    <a:tailEnd type="triangle" w="med" len="med"/>
                  </a:ln>
                </p:spPr>
              </p:cxnSp>
              <p:cxnSp>
                <p:nvCxnSpPr>
                  <p:cNvPr id="989" name="Google Shape;989;p3"/>
                  <p:cNvCxnSpPr/>
                  <p:nvPr/>
                </p:nvCxnSpPr>
                <p:spPr>
                  <a:xfrm>
                    <a:off x="4877841" y="4035029"/>
                    <a:ext cx="1260187" cy="429197"/>
                  </a:xfrm>
                  <a:prstGeom prst="bentConnector3">
                    <a:avLst>
                      <a:gd name="adj1" fmla="val 54252"/>
                    </a:avLst>
                  </a:prstGeom>
                  <a:noFill/>
                  <a:ln w="9525" cap="flat" cmpd="sng">
                    <a:solidFill>
                      <a:srgbClr val="FDA739"/>
                    </a:solidFill>
                    <a:prstDash val="solid"/>
                    <a:round/>
                    <a:headEnd type="none" w="sm" len="sm"/>
                    <a:tailEnd type="triangle" w="med" len="med"/>
                  </a:ln>
                </p:spPr>
              </p:cxnSp>
            </p:grpSp>
            <p:sp>
              <p:nvSpPr>
                <p:cNvPr id="990" name="Google Shape;990;p3"/>
                <p:cNvSpPr/>
                <p:nvPr/>
              </p:nvSpPr>
              <p:spPr>
                <a:xfrm>
                  <a:off x="2321524" y="4364030"/>
                  <a:ext cx="3819185"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1" name="Google Shape;991;p3"/>
                <p:cNvSpPr txBox="1"/>
                <p:nvPr/>
              </p:nvSpPr>
              <p:spPr>
                <a:xfrm>
                  <a:off x="2225889" y="3946044"/>
                  <a:ext cx="359434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dirty="0">
                      <a:solidFill>
                        <a:schemeClr val="dk1"/>
                      </a:solidFill>
                      <a:latin typeface="Arial"/>
                      <a:ea typeface="Arial"/>
                      <a:cs typeface="Arial"/>
                      <a:sym typeface="Arial"/>
                    </a:rPr>
                    <a:t>Designación del bien según titulo</a:t>
                  </a:r>
                  <a:endParaRPr sz="1200" b="1" i="0" u="none" strike="noStrike" cap="none" dirty="0">
                    <a:solidFill>
                      <a:schemeClr val="dk1"/>
                    </a:solidFill>
                    <a:latin typeface="Arial"/>
                    <a:ea typeface="Arial"/>
                    <a:cs typeface="Arial"/>
                    <a:sym typeface="Arial"/>
                  </a:endParaRPr>
                </a:p>
              </p:txBody>
            </p:sp>
            <p:sp>
              <p:nvSpPr>
                <p:cNvPr id="992" name="Google Shape;992;p3"/>
                <p:cNvSpPr txBox="1"/>
                <p:nvPr/>
              </p:nvSpPr>
              <p:spPr>
                <a:xfrm>
                  <a:off x="7593750" y="4372011"/>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a:solidFill>
                        <a:srgbClr val="000000"/>
                      </a:solidFill>
                      <a:latin typeface="Arial"/>
                      <a:ea typeface="Arial"/>
                      <a:cs typeface="Arial"/>
                      <a:sym typeface="Arial"/>
                    </a:rPr>
                    <a:t>LOTE 16 de la Manzana D</a:t>
                  </a:r>
                  <a:endParaRPr sz="1400" b="0" i="0" u="none" strike="noStrike" cap="none">
                    <a:solidFill>
                      <a:srgbClr val="000000"/>
                    </a:solidFill>
                    <a:latin typeface="Arial"/>
                    <a:ea typeface="Arial"/>
                    <a:cs typeface="Arial"/>
                    <a:sym typeface="Arial"/>
                  </a:endParaRPr>
                </a:p>
              </p:txBody>
            </p:sp>
            <p:cxnSp>
              <p:nvCxnSpPr>
                <p:cNvPr id="993" name="Google Shape;993;p3"/>
                <p:cNvCxnSpPr/>
                <p:nvPr/>
              </p:nvCxnSpPr>
              <p:spPr>
                <a:xfrm>
                  <a:off x="6285727" y="4461397"/>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grpSp>
        </p:grpSp>
        <p:sp>
          <p:nvSpPr>
            <p:cNvPr id="994" name="Google Shape;994;p3"/>
            <p:cNvSpPr txBox="1"/>
            <p:nvPr/>
          </p:nvSpPr>
          <p:spPr>
            <a:xfrm>
              <a:off x="4333380" y="910444"/>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995" name="Google Shape;995;p3"/>
            <p:cNvSpPr txBox="1"/>
            <p:nvPr/>
          </p:nvSpPr>
          <p:spPr>
            <a:xfrm>
              <a:off x="3860949" y="3748160"/>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996" name="Google Shape;996;p3"/>
            <p:cNvSpPr txBox="1"/>
            <p:nvPr/>
          </p:nvSpPr>
          <p:spPr>
            <a:xfrm>
              <a:off x="3858517" y="4096350"/>
              <a:ext cx="3609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grpSp>
      <p:sp>
        <p:nvSpPr>
          <p:cNvPr id="56" name="Google Shape;990;p3"/>
          <p:cNvSpPr/>
          <p:nvPr/>
        </p:nvSpPr>
        <p:spPr>
          <a:xfrm>
            <a:off x="2569999" y="3546828"/>
            <a:ext cx="3819185" cy="194735"/>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991;p3"/>
          <p:cNvSpPr txBox="1"/>
          <p:nvPr/>
        </p:nvSpPr>
        <p:spPr>
          <a:xfrm>
            <a:off x="2474364" y="3215926"/>
            <a:ext cx="3594340" cy="276959"/>
          </a:xfrm>
          <a:prstGeom prst="rect">
            <a:avLst/>
          </a:prstGeom>
          <a:noFill/>
          <a:ln>
            <a:noFill/>
          </a:ln>
        </p:spPr>
        <p:txBody>
          <a:bodyPr spcFirstLastPara="1" wrap="square" lIns="91425" tIns="45700" rIns="91425" bIns="45700" anchor="t" anchorCtr="0">
            <a:spAutoFit/>
          </a:bodyPr>
          <a:lstStyle/>
          <a:p>
            <a:pPr lvl="0"/>
            <a:r>
              <a:rPr lang="es-AR" sz="1200" dirty="0"/>
              <a:t>Descripción según titulo</a:t>
            </a:r>
          </a:p>
        </p:txBody>
      </p:sp>
      <p:sp>
        <p:nvSpPr>
          <p:cNvPr id="58" name="Google Shape;992;p3"/>
          <p:cNvSpPr txBox="1"/>
          <p:nvPr/>
        </p:nvSpPr>
        <p:spPr>
          <a:xfrm>
            <a:off x="7842225" y="3554809"/>
            <a:ext cx="25361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0" i="0" u="none" strike="noStrike" cap="none" dirty="0" smtClean="0">
                <a:solidFill>
                  <a:srgbClr val="000000"/>
                </a:solidFill>
                <a:latin typeface="Arial"/>
                <a:ea typeface="Arial"/>
                <a:cs typeface="Arial"/>
                <a:sym typeface="Arial"/>
              </a:rPr>
              <a:t>Descripción según titulo</a:t>
            </a:r>
            <a:endParaRPr sz="1400" b="0" i="0" u="none" strike="noStrike" cap="none" dirty="0">
              <a:solidFill>
                <a:srgbClr val="000000"/>
              </a:solidFill>
              <a:latin typeface="Arial"/>
              <a:ea typeface="Arial"/>
              <a:cs typeface="Arial"/>
              <a:sym typeface="Arial"/>
            </a:endParaRPr>
          </a:p>
        </p:txBody>
      </p:sp>
      <p:cxnSp>
        <p:nvCxnSpPr>
          <p:cNvPr id="59" name="Google Shape;993;p3"/>
          <p:cNvCxnSpPr/>
          <p:nvPr/>
        </p:nvCxnSpPr>
        <p:spPr>
          <a:xfrm>
            <a:off x="6534202" y="3644195"/>
            <a:ext cx="1260187" cy="97368"/>
          </a:xfrm>
          <a:prstGeom prst="bentConnector3">
            <a:avLst>
              <a:gd name="adj1" fmla="val 50000"/>
            </a:avLst>
          </a:prstGeom>
          <a:noFill/>
          <a:ln w="9525" cap="flat" cmpd="sng">
            <a:solidFill>
              <a:srgbClr val="FDA739"/>
            </a:solidFill>
            <a:prstDash val="solid"/>
            <a:round/>
            <a:headEnd type="none" w="sm" len="sm"/>
            <a:tailEnd type="triangle" w="med" len="med"/>
          </a:ln>
        </p:spPr>
      </p:cxnSp>
    </p:spTree>
    <p:extLst>
      <p:ext uri="{BB962C8B-B14F-4D97-AF65-F5344CB8AC3E}">
        <p14:creationId xmlns:p14="http://schemas.microsoft.com/office/powerpoint/2010/main" val="1035559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5" name="Google Shape;1395;g19e48fb5e5c_0_59"/>
          <p:cNvSpPr/>
          <p:nvPr/>
        </p:nvSpPr>
        <p:spPr>
          <a:xfrm>
            <a:off x="-43769" y="-28241"/>
            <a:ext cx="1669800" cy="6376800"/>
          </a:xfrm>
          <a:prstGeom prst="rect">
            <a:avLst/>
          </a:prstGeom>
          <a:solidFill>
            <a:srgbClr val="F4FF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96" name="Google Shape;1396;g19e48fb5e5c_0_59"/>
          <p:cNvSpPr txBox="1"/>
          <p:nvPr/>
        </p:nvSpPr>
        <p:spPr>
          <a:xfrm rot="-5400000">
            <a:off x="-1340286" y="2638255"/>
            <a:ext cx="42576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b="0" i="0" u="none" strike="noStrike" cap="none">
                <a:solidFill>
                  <a:srgbClr val="91A000"/>
                </a:solidFill>
                <a:latin typeface="Bodoni"/>
                <a:ea typeface="Bodoni"/>
                <a:cs typeface="Bodoni"/>
                <a:sym typeface="Bodoni"/>
              </a:rPr>
              <a:t>M E N S U R A</a:t>
            </a:r>
            <a:endParaRPr/>
          </a:p>
          <a:p>
            <a:pPr marL="0" marR="0" lvl="0" indent="0" algn="l" rtl="0">
              <a:lnSpc>
                <a:spcPct val="100000"/>
              </a:lnSpc>
              <a:spcBef>
                <a:spcPts val="0"/>
              </a:spcBef>
              <a:spcAft>
                <a:spcPts val="0"/>
              </a:spcAft>
              <a:buNone/>
            </a:pPr>
            <a:r>
              <a:rPr lang="es-AR" sz="1600" b="1" i="0" u="none" strike="noStrike" cap="none">
                <a:solidFill>
                  <a:srgbClr val="91A000"/>
                </a:solidFill>
                <a:latin typeface="Arial"/>
                <a:ea typeface="Arial"/>
                <a:cs typeface="Arial"/>
                <a:sym typeface="Arial"/>
              </a:rPr>
              <a:t>RT: </a:t>
            </a:r>
            <a:r>
              <a:rPr lang="es-AR" sz="1600" b="0" i="0" u="none" strike="noStrike" cap="none">
                <a:solidFill>
                  <a:srgbClr val="91A000"/>
                </a:solidFill>
                <a:latin typeface="Arial"/>
                <a:ea typeface="Arial"/>
                <a:cs typeface="Arial"/>
                <a:sym typeface="Arial"/>
              </a:rPr>
              <a:t>29.3 Formulario técnico de Mensura</a:t>
            </a:r>
            <a:endParaRPr sz="1600" b="0" i="0" u="none" strike="noStrike" cap="none">
              <a:solidFill>
                <a:srgbClr val="91A000"/>
              </a:solidFill>
              <a:latin typeface="Bodoni"/>
              <a:ea typeface="Bodoni"/>
              <a:cs typeface="Bodoni"/>
              <a:sym typeface="Bodoni"/>
            </a:endParaRPr>
          </a:p>
        </p:txBody>
      </p:sp>
      <p:sp>
        <p:nvSpPr>
          <p:cNvPr id="1397" name="Google Shape;1397;g19e48fb5e5c_0_59"/>
          <p:cNvSpPr/>
          <p:nvPr/>
        </p:nvSpPr>
        <p:spPr>
          <a:xfrm>
            <a:off x="1626069" y="-26481"/>
            <a:ext cx="4921200" cy="6370800"/>
          </a:xfrm>
          <a:prstGeom prst="rect">
            <a:avLst/>
          </a:prstGeom>
          <a:solidFill>
            <a:srgbClr val="FBFE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98" name="Google Shape;1398;g19e48fb5e5c_0_59"/>
          <p:cNvGrpSpPr/>
          <p:nvPr/>
        </p:nvGrpSpPr>
        <p:grpSpPr>
          <a:xfrm>
            <a:off x="2272740" y="382163"/>
            <a:ext cx="9699106" cy="5846200"/>
            <a:chOff x="2263140" y="355950"/>
            <a:chExt cx="9699106" cy="5846200"/>
          </a:xfrm>
        </p:grpSpPr>
        <p:sp>
          <p:nvSpPr>
            <p:cNvPr id="1399" name="Google Shape;1399;g19e48fb5e5c_0_59"/>
            <p:cNvSpPr txBox="1"/>
            <p:nvPr/>
          </p:nvSpPr>
          <p:spPr>
            <a:xfrm>
              <a:off x="2700000" y="2009547"/>
              <a:ext cx="12864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Rumbo del Lado</a:t>
              </a:r>
              <a:endParaRPr sz="1200" b="0" i="0" u="none" strike="noStrike" cap="none">
                <a:solidFill>
                  <a:srgbClr val="595959"/>
                </a:solidFill>
                <a:latin typeface="Arial"/>
                <a:ea typeface="Arial"/>
                <a:cs typeface="Arial"/>
                <a:sym typeface="Arial"/>
              </a:endParaRPr>
            </a:p>
          </p:txBody>
        </p:sp>
        <p:sp>
          <p:nvSpPr>
            <p:cNvPr id="1400" name="Google Shape;1400;g19e48fb5e5c_0_59"/>
            <p:cNvSpPr txBox="1"/>
            <p:nvPr/>
          </p:nvSpPr>
          <p:spPr>
            <a:xfrm>
              <a:off x="2724243" y="1300640"/>
              <a:ext cx="2162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0" i="0" u="none" strike="noStrike" cap="none">
                  <a:solidFill>
                    <a:srgbClr val="595959"/>
                  </a:solidFill>
                  <a:latin typeface="Arial"/>
                  <a:ea typeface="Arial"/>
                  <a:cs typeface="Arial"/>
                  <a:sym typeface="Arial"/>
                </a:rPr>
                <a:t>Superficie de la parcela (m2)</a:t>
              </a:r>
              <a:endParaRPr sz="1200" b="0" i="0" u="none" strike="noStrike" cap="none">
                <a:solidFill>
                  <a:srgbClr val="595959"/>
                </a:solidFill>
                <a:latin typeface="Arial"/>
                <a:ea typeface="Arial"/>
                <a:cs typeface="Arial"/>
                <a:sym typeface="Arial"/>
              </a:endParaRPr>
            </a:p>
          </p:txBody>
        </p:sp>
        <p:sp>
          <p:nvSpPr>
            <p:cNvPr id="1401" name="Google Shape;1401;g19e48fb5e5c_0_59"/>
            <p:cNvSpPr/>
            <p:nvPr/>
          </p:nvSpPr>
          <p:spPr>
            <a:xfrm>
              <a:off x="4994161" y="1300640"/>
              <a:ext cx="1442700" cy="225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02" name="Google Shape;1402;g19e48fb5e5c_0_59"/>
            <p:cNvSpPr/>
            <p:nvPr/>
          </p:nvSpPr>
          <p:spPr>
            <a:xfrm>
              <a:off x="5040000" y="2074418"/>
              <a:ext cx="1442700" cy="225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03" name="Google Shape;1403;g19e48fb5e5c_0_59"/>
            <p:cNvSpPr txBox="1"/>
            <p:nvPr/>
          </p:nvSpPr>
          <p:spPr>
            <a:xfrm>
              <a:off x="2456973" y="964712"/>
              <a:ext cx="2295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Actos de Mensura</a:t>
              </a:r>
              <a:endParaRPr sz="1200" b="1" i="0" u="none" strike="noStrike" cap="none">
                <a:solidFill>
                  <a:srgbClr val="000000"/>
                </a:solidFill>
                <a:latin typeface="Arial"/>
                <a:ea typeface="Arial"/>
                <a:cs typeface="Arial"/>
                <a:sym typeface="Arial"/>
              </a:endParaRPr>
            </a:p>
          </p:txBody>
        </p:sp>
        <p:sp>
          <p:nvSpPr>
            <p:cNvPr id="1404" name="Google Shape;1404;g19e48fb5e5c_0_59"/>
            <p:cNvSpPr txBox="1"/>
            <p:nvPr/>
          </p:nvSpPr>
          <p:spPr>
            <a:xfrm>
              <a:off x="3795710" y="854619"/>
              <a:ext cx="36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AR" sz="3600" b="1" i="0" u="none" strike="noStrike" cap="none">
                  <a:solidFill>
                    <a:srgbClr val="FF0000"/>
                  </a:solidFill>
                  <a:latin typeface="Bodoni"/>
                  <a:ea typeface="Bodoni"/>
                  <a:cs typeface="Bodoni"/>
                  <a:sym typeface="Bodoni"/>
                </a:rPr>
                <a:t>*</a:t>
              </a:r>
              <a:endParaRPr sz="3600" b="1" i="0" u="none" strike="noStrike" cap="none">
                <a:solidFill>
                  <a:srgbClr val="FF0000"/>
                </a:solidFill>
                <a:latin typeface="Bodoni"/>
                <a:ea typeface="Bodoni"/>
                <a:cs typeface="Bodoni"/>
                <a:sym typeface="Bodoni"/>
              </a:endParaRPr>
            </a:p>
          </p:txBody>
        </p:sp>
        <p:sp>
          <p:nvSpPr>
            <p:cNvPr id="1405" name="Google Shape;1405;g19e48fb5e5c_0_59"/>
            <p:cNvSpPr txBox="1"/>
            <p:nvPr/>
          </p:nvSpPr>
          <p:spPr>
            <a:xfrm>
              <a:off x="7837005" y="1982588"/>
              <a:ext cx="2162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N, NO, NNO, NOO, etc.</a:t>
              </a:r>
              <a:endParaRPr sz="1400" b="0" i="0" u="none" strike="noStrike" cap="none">
                <a:solidFill>
                  <a:srgbClr val="000000"/>
                </a:solidFill>
                <a:latin typeface="Arial"/>
                <a:ea typeface="Arial"/>
                <a:cs typeface="Arial"/>
                <a:sym typeface="Arial"/>
              </a:endParaRPr>
            </a:p>
          </p:txBody>
        </p:sp>
        <p:sp>
          <p:nvSpPr>
            <p:cNvPr id="1406" name="Google Shape;1406;g19e48fb5e5c_0_59"/>
            <p:cNvSpPr txBox="1"/>
            <p:nvPr/>
          </p:nvSpPr>
          <p:spPr>
            <a:xfrm>
              <a:off x="7806767" y="1103211"/>
              <a:ext cx="101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312.97</a:t>
              </a:r>
              <a:endParaRPr/>
            </a:p>
          </p:txBody>
        </p:sp>
        <p:cxnSp>
          <p:nvCxnSpPr>
            <p:cNvPr id="1407" name="Google Shape;1407;g19e48fb5e5c_0_59"/>
            <p:cNvCxnSpPr/>
            <p:nvPr/>
          </p:nvCxnSpPr>
          <p:spPr>
            <a:xfrm rot="10800000" flipH="1">
              <a:off x="6636042" y="1241788"/>
              <a:ext cx="1067700" cy="1692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408" name="Google Shape;1408;g19e48fb5e5c_0_59"/>
            <p:cNvCxnSpPr>
              <a:endCxn id="1405" idx="1"/>
            </p:cNvCxnSpPr>
            <p:nvPr/>
          </p:nvCxnSpPr>
          <p:spPr>
            <a:xfrm rot="10800000" flipH="1">
              <a:off x="6582105" y="2136488"/>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09" name="Google Shape;1409;g19e48fb5e5c_0_59"/>
            <p:cNvSpPr/>
            <p:nvPr/>
          </p:nvSpPr>
          <p:spPr>
            <a:xfrm>
              <a:off x="2617797" y="3658880"/>
              <a:ext cx="3873300" cy="2202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10" name="Google Shape;1410;g19e48fb5e5c_0_59"/>
            <p:cNvSpPr txBox="1"/>
            <p:nvPr/>
          </p:nvSpPr>
          <p:spPr>
            <a:xfrm>
              <a:off x="2522162" y="3355482"/>
              <a:ext cx="3594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Particularidades</a:t>
              </a:r>
              <a:endParaRPr sz="1200" b="1" i="0" u="none" strike="noStrike" cap="none">
                <a:solidFill>
                  <a:srgbClr val="000000"/>
                </a:solidFill>
                <a:latin typeface="Arial"/>
                <a:ea typeface="Arial"/>
                <a:cs typeface="Arial"/>
                <a:sym typeface="Arial"/>
              </a:endParaRPr>
            </a:p>
          </p:txBody>
        </p:sp>
        <p:sp>
          <p:nvSpPr>
            <p:cNvPr id="1411" name="Google Shape;1411;g19e48fb5e5c_0_59"/>
            <p:cNvSpPr txBox="1"/>
            <p:nvPr/>
          </p:nvSpPr>
          <p:spPr>
            <a:xfrm>
              <a:off x="7857346" y="3435928"/>
              <a:ext cx="4104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Afectaciones, Restricciones de la parcela registradas en catastro </a:t>
              </a:r>
              <a:endParaRPr sz="1400" b="0" i="0" u="none" strike="noStrike" cap="none">
                <a:solidFill>
                  <a:srgbClr val="000000"/>
                </a:solidFill>
                <a:latin typeface="Arial"/>
                <a:ea typeface="Arial"/>
                <a:cs typeface="Arial"/>
                <a:sym typeface="Arial"/>
              </a:endParaRPr>
            </a:p>
          </p:txBody>
        </p:sp>
        <p:cxnSp>
          <p:nvCxnSpPr>
            <p:cNvPr id="1412" name="Google Shape;1412;g19e48fb5e5c_0_59"/>
            <p:cNvCxnSpPr/>
            <p:nvPr/>
          </p:nvCxnSpPr>
          <p:spPr>
            <a:xfrm rot="10800000" flipH="1">
              <a:off x="6608183" y="3683130"/>
              <a:ext cx="1179300" cy="1446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413" name="Google Shape;1413;g19e48fb5e5c_0_59"/>
            <p:cNvCxnSpPr/>
            <p:nvPr/>
          </p:nvCxnSpPr>
          <p:spPr>
            <a:xfrm>
              <a:off x="6544091" y="968481"/>
              <a:ext cx="0" cy="4846200"/>
            </a:xfrm>
            <a:prstGeom prst="straightConnector1">
              <a:avLst/>
            </a:prstGeom>
            <a:noFill/>
            <a:ln w="9525" cap="flat" cmpd="sng">
              <a:solidFill>
                <a:srgbClr val="FDA739"/>
              </a:solidFill>
              <a:prstDash val="dash"/>
              <a:round/>
              <a:headEnd type="none" w="sm" len="sm"/>
              <a:tailEnd type="none" w="sm" len="sm"/>
            </a:ln>
          </p:spPr>
        </p:cxnSp>
        <p:sp>
          <p:nvSpPr>
            <p:cNvPr id="1414" name="Google Shape;1414;g19e48fb5e5c_0_59"/>
            <p:cNvSpPr txBox="1"/>
            <p:nvPr/>
          </p:nvSpPr>
          <p:spPr>
            <a:xfrm>
              <a:off x="2263140" y="355950"/>
              <a:ext cx="361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1415" name="Google Shape;1415;g19e48fb5e5c_0_59"/>
            <p:cNvSpPr txBox="1"/>
            <p:nvPr/>
          </p:nvSpPr>
          <p:spPr>
            <a:xfrm>
              <a:off x="7008160" y="364379"/>
              <a:ext cx="361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sp>
          <p:nvSpPr>
            <p:cNvPr id="1416" name="Google Shape;1416;g19e48fb5e5c_0_59"/>
            <p:cNvSpPr/>
            <p:nvPr/>
          </p:nvSpPr>
          <p:spPr>
            <a:xfrm>
              <a:off x="5040000" y="4260205"/>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17" name="Google Shape;1417;g19e48fb5e5c_0_59"/>
            <p:cNvSpPr txBox="1"/>
            <p:nvPr/>
          </p:nvSpPr>
          <p:spPr>
            <a:xfrm>
              <a:off x="2551176" y="3880087"/>
              <a:ext cx="1533900"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i="0" u="none" strike="noStrike" cap="none" dirty="0" smtClean="0">
                  <a:solidFill>
                    <a:srgbClr val="000000"/>
                  </a:solidFill>
                  <a:latin typeface="Arial"/>
                  <a:ea typeface="Arial"/>
                  <a:cs typeface="Arial"/>
                  <a:sym typeface="Arial"/>
                </a:rPr>
                <a:t>BALDIO</a:t>
              </a:r>
            </a:p>
            <a:p>
              <a:pPr marL="0" marR="0" lvl="0" indent="0" algn="l" rtl="0">
                <a:lnSpc>
                  <a:spcPct val="100000"/>
                </a:lnSpc>
                <a:spcBef>
                  <a:spcPts val="0"/>
                </a:spcBef>
                <a:spcAft>
                  <a:spcPts val="0"/>
                </a:spcAft>
                <a:buNone/>
              </a:pPr>
              <a:r>
                <a:rPr lang="es-AR" sz="1200" b="1" i="0" u="none" strike="noStrike" cap="none" dirty="0" smtClean="0">
                  <a:solidFill>
                    <a:srgbClr val="000000"/>
                  </a:solidFill>
                  <a:latin typeface="Arial"/>
                  <a:ea typeface="Arial"/>
                  <a:cs typeface="Arial"/>
                  <a:sym typeface="Arial"/>
                </a:rPr>
                <a:t>Datos </a:t>
              </a:r>
              <a:r>
                <a:rPr lang="es-AR" sz="1200" b="1" i="0" u="none" strike="noStrike" cap="none" dirty="0">
                  <a:solidFill>
                    <a:srgbClr val="000000"/>
                  </a:solidFill>
                  <a:latin typeface="Arial"/>
                  <a:ea typeface="Arial"/>
                  <a:cs typeface="Arial"/>
                  <a:sym typeface="Arial"/>
                </a:rPr>
                <a:t>del </a:t>
              </a:r>
              <a:r>
                <a:rPr lang="es-AR" sz="1200" b="1" i="0" u="none" strike="noStrike" cap="none" dirty="0" smtClean="0">
                  <a:solidFill>
                    <a:srgbClr val="000000"/>
                  </a:solidFill>
                  <a:latin typeface="Arial"/>
                  <a:ea typeface="Arial"/>
                  <a:cs typeface="Arial"/>
                  <a:sym typeface="Arial"/>
                </a:rPr>
                <a:t>Edificio</a:t>
              </a:r>
            </a:p>
            <a:p>
              <a:pPr marL="0" marR="0" lvl="0" indent="0" algn="l" rtl="0">
                <a:lnSpc>
                  <a:spcPct val="100000"/>
                </a:lnSpc>
                <a:spcBef>
                  <a:spcPts val="0"/>
                </a:spcBef>
                <a:spcAft>
                  <a:spcPts val="0"/>
                </a:spcAft>
                <a:buNone/>
              </a:pPr>
              <a:endParaRPr sz="1000" b="0" i="0" u="none" strike="noStrike" cap="none" dirty="0">
                <a:solidFill>
                  <a:srgbClr val="000000"/>
                </a:solidFill>
                <a:latin typeface="Arial"/>
                <a:ea typeface="Arial"/>
                <a:cs typeface="Arial"/>
                <a:sym typeface="Arial"/>
              </a:endParaRPr>
            </a:p>
          </p:txBody>
        </p:sp>
        <p:sp>
          <p:nvSpPr>
            <p:cNvPr id="1418" name="Google Shape;1418;g19e48fb5e5c_0_59"/>
            <p:cNvSpPr txBox="1"/>
            <p:nvPr/>
          </p:nvSpPr>
          <p:spPr>
            <a:xfrm>
              <a:off x="7825740" y="4125046"/>
              <a:ext cx="3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a:t>2</a:t>
              </a:r>
              <a:endParaRPr sz="1400" b="0" i="0" u="none" strike="noStrike" cap="none">
                <a:solidFill>
                  <a:srgbClr val="000000"/>
                </a:solidFill>
                <a:latin typeface="Arial"/>
                <a:ea typeface="Arial"/>
                <a:cs typeface="Arial"/>
                <a:sym typeface="Arial"/>
              </a:endParaRPr>
            </a:p>
          </p:txBody>
        </p:sp>
        <p:cxnSp>
          <p:nvCxnSpPr>
            <p:cNvPr id="1419" name="Google Shape;1419;g19e48fb5e5c_0_59"/>
            <p:cNvCxnSpPr/>
            <p:nvPr/>
          </p:nvCxnSpPr>
          <p:spPr>
            <a:xfrm rot="10800000" flipH="1">
              <a:off x="6611015" y="4271619"/>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20" name="Google Shape;1420;g19e48fb5e5c_0_59"/>
            <p:cNvSpPr txBox="1"/>
            <p:nvPr/>
          </p:nvSpPr>
          <p:spPr>
            <a:xfrm>
              <a:off x="7905182" y="5551567"/>
              <a:ext cx="695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0.00</a:t>
              </a:r>
              <a:endParaRPr sz="1400" b="0" i="0" u="none" strike="noStrike" cap="none">
                <a:solidFill>
                  <a:srgbClr val="000000"/>
                </a:solidFill>
                <a:latin typeface="Arial"/>
                <a:ea typeface="Arial"/>
                <a:cs typeface="Arial"/>
                <a:sym typeface="Arial"/>
              </a:endParaRPr>
            </a:p>
          </p:txBody>
        </p:sp>
        <p:cxnSp>
          <p:nvCxnSpPr>
            <p:cNvPr id="1421" name="Google Shape;1421;g19e48fb5e5c_0_59"/>
            <p:cNvCxnSpPr/>
            <p:nvPr/>
          </p:nvCxnSpPr>
          <p:spPr>
            <a:xfrm>
              <a:off x="6597159" y="5640953"/>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22" name="Google Shape;1422;g19e48fb5e5c_0_59"/>
            <p:cNvSpPr txBox="1"/>
            <p:nvPr/>
          </p:nvSpPr>
          <p:spPr>
            <a:xfrm>
              <a:off x="2415009" y="1655077"/>
              <a:ext cx="244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        Descripción de la parcela</a:t>
              </a:r>
              <a:endParaRPr sz="1200" b="1" i="0" u="none" strike="noStrike" cap="none">
                <a:solidFill>
                  <a:srgbClr val="000000"/>
                </a:solidFill>
                <a:latin typeface="Arial"/>
                <a:ea typeface="Arial"/>
                <a:cs typeface="Arial"/>
                <a:sym typeface="Arial"/>
              </a:endParaRPr>
            </a:p>
          </p:txBody>
        </p:sp>
        <p:sp>
          <p:nvSpPr>
            <p:cNvPr id="1423" name="Google Shape;1423;g19e48fb5e5c_0_59"/>
            <p:cNvSpPr txBox="1"/>
            <p:nvPr/>
          </p:nvSpPr>
          <p:spPr>
            <a:xfrm>
              <a:off x="2700000" y="2340617"/>
              <a:ext cx="12564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Medida del Lado</a:t>
              </a:r>
              <a:endParaRPr sz="1200" b="0" i="0" u="none" strike="noStrike" cap="none">
                <a:solidFill>
                  <a:srgbClr val="595959"/>
                </a:solidFill>
                <a:latin typeface="Arial"/>
                <a:ea typeface="Arial"/>
                <a:cs typeface="Arial"/>
                <a:sym typeface="Arial"/>
              </a:endParaRPr>
            </a:p>
          </p:txBody>
        </p:sp>
        <p:sp>
          <p:nvSpPr>
            <p:cNvPr id="1424" name="Google Shape;1424;g19e48fb5e5c_0_59"/>
            <p:cNvSpPr/>
            <p:nvPr/>
          </p:nvSpPr>
          <p:spPr>
            <a:xfrm>
              <a:off x="5040000" y="2405488"/>
              <a:ext cx="1442700" cy="225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25" name="Google Shape;1425;g19e48fb5e5c_0_59"/>
            <p:cNvSpPr txBox="1"/>
            <p:nvPr/>
          </p:nvSpPr>
          <p:spPr>
            <a:xfrm>
              <a:off x="2700000" y="2671687"/>
              <a:ext cx="12564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Tipo de Lado</a:t>
              </a:r>
              <a:endParaRPr sz="1200" b="0" i="0" u="none" strike="noStrike" cap="none">
                <a:solidFill>
                  <a:srgbClr val="595959"/>
                </a:solidFill>
                <a:latin typeface="Arial"/>
                <a:ea typeface="Arial"/>
                <a:cs typeface="Arial"/>
                <a:sym typeface="Arial"/>
              </a:endParaRPr>
            </a:p>
          </p:txBody>
        </p:sp>
        <p:sp>
          <p:nvSpPr>
            <p:cNvPr id="1426" name="Google Shape;1426;g19e48fb5e5c_0_59"/>
            <p:cNvSpPr/>
            <p:nvPr/>
          </p:nvSpPr>
          <p:spPr>
            <a:xfrm>
              <a:off x="5040000" y="2736558"/>
              <a:ext cx="1442700" cy="225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27" name="Google Shape;1427;g19e48fb5e5c_0_59"/>
            <p:cNvSpPr txBox="1"/>
            <p:nvPr/>
          </p:nvSpPr>
          <p:spPr>
            <a:xfrm>
              <a:off x="2700000" y="2992247"/>
              <a:ext cx="15807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Parcela lindera por lado </a:t>
              </a:r>
              <a:endParaRPr sz="1200" b="0" i="0" u="none" strike="noStrike" cap="none">
                <a:solidFill>
                  <a:srgbClr val="595959"/>
                </a:solidFill>
                <a:latin typeface="Arial"/>
                <a:ea typeface="Arial"/>
                <a:cs typeface="Arial"/>
                <a:sym typeface="Arial"/>
              </a:endParaRPr>
            </a:p>
          </p:txBody>
        </p:sp>
        <p:sp>
          <p:nvSpPr>
            <p:cNvPr id="1428" name="Google Shape;1428;g19e48fb5e5c_0_59"/>
            <p:cNvSpPr/>
            <p:nvPr/>
          </p:nvSpPr>
          <p:spPr>
            <a:xfrm>
              <a:off x="5040000" y="3057118"/>
              <a:ext cx="1440000" cy="225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29" name="Google Shape;1429;g19e48fb5e5c_0_59"/>
            <p:cNvSpPr txBox="1"/>
            <p:nvPr/>
          </p:nvSpPr>
          <p:spPr>
            <a:xfrm>
              <a:off x="2522162" y="1020982"/>
              <a:ext cx="24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430" name="Google Shape;1430;g19e48fb5e5c_0_59"/>
            <p:cNvSpPr txBox="1"/>
            <p:nvPr/>
          </p:nvSpPr>
          <p:spPr>
            <a:xfrm>
              <a:off x="2783880" y="1007197"/>
              <a:ext cx="170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nvGrpSpPr>
            <p:cNvPr id="1431" name="Google Shape;1431;g19e48fb5e5c_0_59"/>
            <p:cNvGrpSpPr/>
            <p:nvPr/>
          </p:nvGrpSpPr>
          <p:grpSpPr>
            <a:xfrm>
              <a:off x="2414651" y="1670087"/>
              <a:ext cx="431818" cy="290685"/>
              <a:chOff x="10882383" y="8283520"/>
              <a:chExt cx="431818" cy="290685"/>
            </a:xfrm>
          </p:grpSpPr>
          <p:sp>
            <p:nvSpPr>
              <p:cNvPr id="1432" name="Google Shape;1432;g19e48fb5e5c_0_59"/>
              <p:cNvSpPr/>
              <p:nvPr/>
            </p:nvSpPr>
            <p:spPr>
              <a:xfrm>
                <a:off x="10937425" y="8357675"/>
                <a:ext cx="147000" cy="147000"/>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3" name="Google Shape;1433;g19e48fb5e5c_0_59"/>
              <p:cNvSpPr/>
              <p:nvPr/>
            </p:nvSpPr>
            <p:spPr>
              <a:xfrm>
                <a:off x="11148918" y="8357675"/>
                <a:ext cx="147000" cy="1470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4" name="Google Shape;1434;g19e48fb5e5c_0_59"/>
              <p:cNvSpPr txBox="1"/>
              <p:nvPr/>
            </p:nvSpPr>
            <p:spPr>
              <a:xfrm>
                <a:off x="10882383" y="8297305"/>
                <a:ext cx="24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435" name="Google Shape;1435;g19e48fb5e5c_0_59"/>
              <p:cNvSpPr txBox="1"/>
              <p:nvPr/>
            </p:nvSpPr>
            <p:spPr>
              <a:xfrm>
                <a:off x="11144101" y="8283520"/>
                <a:ext cx="170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sp>
          <p:nvSpPr>
            <p:cNvPr id="1436" name="Google Shape;1436;g19e48fb5e5c_0_59"/>
            <p:cNvSpPr/>
            <p:nvPr/>
          </p:nvSpPr>
          <p:spPr>
            <a:xfrm rot="10800000" flipH="1">
              <a:off x="6303874" y="2133218"/>
              <a:ext cx="182400" cy="10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7" name="Google Shape;1437;g19e48fb5e5c_0_59"/>
            <p:cNvSpPr/>
            <p:nvPr/>
          </p:nvSpPr>
          <p:spPr>
            <a:xfrm rot="10800000" flipH="1">
              <a:off x="6295743" y="2809299"/>
              <a:ext cx="182400" cy="10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438" name="Google Shape;1438;g19e48fb5e5c_0_59"/>
            <p:cNvGrpSpPr/>
            <p:nvPr/>
          </p:nvGrpSpPr>
          <p:grpSpPr>
            <a:xfrm>
              <a:off x="6342221" y="3770646"/>
              <a:ext cx="153087" cy="114498"/>
              <a:chOff x="6651066" y="3973992"/>
              <a:chExt cx="304591" cy="290456"/>
            </a:xfrm>
          </p:grpSpPr>
          <p:cxnSp>
            <p:nvCxnSpPr>
              <p:cNvPr id="1439" name="Google Shape;1439;g19e48fb5e5c_0_59"/>
              <p:cNvCxnSpPr/>
              <p:nvPr/>
            </p:nvCxnSpPr>
            <p:spPr>
              <a:xfrm flipH="1">
                <a:off x="6801239" y="4119248"/>
                <a:ext cx="145800" cy="145200"/>
              </a:xfrm>
              <a:prstGeom prst="straightConnector1">
                <a:avLst/>
              </a:prstGeom>
              <a:noFill/>
              <a:ln w="9525" cap="flat" cmpd="sng">
                <a:solidFill>
                  <a:srgbClr val="BFBFBF"/>
                </a:solidFill>
                <a:prstDash val="solid"/>
                <a:round/>
                <a:headEnd type="none" w="sm" len="sm"/>
                <a:tailEnd type="none" w="sm" len="sm"/>
              </a:ln>
            </p:spPr>
          </p:cxnSp>
          <p:cxnSp>
            <p:nvCxnSpPr>
              <p:cNvPr id="1440" name="Google Shape;1440;g19e48fb5e5c_0_59"/>
              <p:cNvCxnSpPr/>
              <p:nvPr/>
            </p:nvCxnSpPr>
            <p:spPr>
              <a:xfrm flipH="1">
                <a:off x="6651066" y="3973992"/>
                <a:ext cx="291600" cy="290400"/>
              </a:xfrm>
              <a:prstGeom prst="straightConnector1">
                <a:avLst/>
              </a:prstGeom>
              <a:noFill/>
              <a:ln w="9525" cap="flat" cmpd="sng">
                <a:solidFill>
                  <a:srgbClr val="BFBFBF"/>
                </a:solidFill>
                <a:prstDash val="solid"/>
                <a:round/>
                <a:headEnd type="none" w="sm" len="sm"/>
                <a:tailEnd type="none" w="sm" len="sm"/>
              </a:ln>
            </p:spPr>
          </p:cxnSp>
          <p:cxnSp>
            <p:nvCxnSpPr>
              <p:cNvPr id="1441" name="Google Shape;1441;g19e48fb5e5c_0_59"/>
              <p:cNvCxnSpPr/>
              <p:nvPr/>
            </p:nvCxnSpPr>
            <p:spPr>
              <a:xfrm flipH="1">
                <a:off x="6732157" y="4035885"/>
                <a:ext cx="223500" cy="228300"/>
              </a:xfrm>
              <a:prstGeom prst="straightConnector1">
                <a:avLst/>
              </a:prstGeom>
              <a:noFill/>
              <a:ln w="9525" cap="flat" cmpd="sng">
                <a:solidFill>
                  <a:srgbClr val="BFBFBF"/>
                </a:solidFill>
                <a:prstDash val="solid"/>
                <a:round/>
                <a:headEnd type="none" w="sm" len="sm"/>
                <a:tailEnd type="none" w="sm" len="sm"/>
              </a:ln>
            </p:spPr>
          </p:cxnSp>
        </p:grpSp>
        <p:sp>
          <p:nvSpPr>
            <p:cNvPr id="1442" name="Google Shape;1442;g19e48fb5e5c_0_59"/>
            <p:cNvSpPr txBox="1"/>
            <p:nvPr/>
          </p:nvSpPr>
          <p:spPr>
            <a:xfrm>
              <a:off x="2700000" y="4271716"/>
              <a:ext cx="1742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Cantidad de plantas </a:t>
              </a:r>
              <a:endParaRPr sz="1200" b="0" i="0" u="none" strike="noStrike" cap="none">
                <a:solidFill>
                  <a:srgbClr val="595959"/>
                </a:solidFill>
                <a:latin typeface="Arial"/>
                <a:ea typeface="Arial"/>
                <a:cs typeface="Arial"/>
                <a:sym typeface="Arial"/>
              </a:endParaRPr>
            </a:p>
          </p:txBody>
        </p:sp>
        <p:sp>
          <p:nvSpPr>
            <p:cNvPr id="1443" name="Google Shape;1443;g19e48fb5e5c_0_59"/>
            <p:cNvSpPr/>
            <p:nvPr/>
          </p:nvSpPr>
          <p:spPr>
            <a:xfrm>
              <a:off x="5039873" y="4581296"/>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44" name="Google Shape;1444;g19e48fb5e5c_0_59"/>
            <p:cNvSpPr txBox="1"/>
            <p:nvPr/>
          </p:nvSpPr>
          <p:spPr>
            <a:xfrm>
              <a:off x="2700000" y="4592807"/>
              <a:ext cx="1742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cubierta total</a:t>
              </a:r>
              <a:endParaRPr sz="1200" b="0" i="0" u="none" strike="noStrike" cap="none">
                <a:solidFill>
                  <a:srgbClr val="595959"/>
                </a:solidFill>
                <a:latin typeface="Arial"/>
                <a:ea typeface="Arial"/>
                <a:cs typeface="Arial"/>
                <a:sym typeface="Arial"/>
              </a:endParaRPr>
            </a:p>
          </p:txBody>
        </p:sp>
        <p:sp>
          <p:nvSpPr>
            <p:cNvPr id="1445" name="Google Shape;1445;g19e48fb5e5c_0_59"/>
            <p:cNvSpPr/>
            <p:nvPr/>
          </p:nvSpPr>
          <p:spPr>
            <a:xfrm>
              <a:off x="5036159" y="4900961"/>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46" name="Google Shape;1446;g19e48fb5e5c_0_59"/>
            <p:cNvSpPr txBox="1"/>
            <p:nvPr/>
          </p:nvSpPr>
          <p:spPr>
            <a:xfrm>
              <a:off x="2700000" y="4912472"/>
              <a:ext cx="187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semicubierta total</a:t>
              </a:r>
              <a:endParaRPr sz="1200" b="0" i="0" u="none" strike="noStrike" cap="none">
                <a:solidFill>
                  <a:srgbClr val="595959"/>
                </a:solidFill>
                <a:latin typeface="Arial"/>
                <a:ea typeface="Arial"/>
                <a:cs typeface="Arial"/>
                <a:sym typeface="Arial"/>
              </a:endParaRPr>
            </a:p>
          </p:txBody>
        </p:sp>
        <p:sp>
          <p:nvSpPr>
            <p:cNvPr id="1447" name="Google Shape;1447;g19e48fb5e5c_0_59"/>
            <p:cNvSpPr/>
            <p:nvPr/>
          </p:nvSpPr>
          <p:spPr>
            <a:xfrm>
              <a:off x="5054747" y="5220626"/>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48" name="Google Shape;1448;g19e48fb5e5c_0_59"/>
            <p:cNvSpPr txBox="1"/>
            <p:nvPr/>
          </p:nvSpPr>
          <p:spPr>
            <a:xfrm>
              <a:off x="2700000" y="5232137"/>
              <a:ext cx="187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descubierta total</a:t>
              </a:r>
              <a:endParaRPr sz="1200" b="0" i="0" u="none" strike="noStrike" cap="none">
                <a:solidFill>
                  <a:srgbClr val="595959"/>
                </a:solidFill>
                <a:latin typeface="Arial"/>
                <a:ea typeface="Arial"/>
                <a:cs typeface="Arial"/>
                <a:sym typeface="Arial"/>
              </a:endParaRPr>
            </a:p>
          </p:txBody>
        </p:sp>
        <p:sp>
          <p:nvSpPr>
            <p:cNvPr id="1449" name="Google Shape;1449;g19e48fb5e5c_0_59"/>
            <p:cNvSpPr/>
            <p:nvPr/>
          </p:nvSpPr>
          <p:spPr>
            <a:xfrm>
              <a:off x="5051033" y="5529140"/>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50" name="Google Shape;1450;g19e48fb5e5c_0_59"/>
            <p:cNvSpPr txBox="1"/>
            <p:nvPr/>
          </p:nvSpPr>
          <p:spPr>
            <a:xfrm>
              <a:off x="2700000" y="5540651"/>
              <a:ext cx="187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precaria total</a:t>
              </a:r>
              <a:endParaRPr sz="1200" b="0" i="0" u="none" strike="noStrike" cap="none">
                <a:solidFill>
                  <a:srgbClr val="595959"/>
                </a:solidFill>
                <a:latin typeface="Arial"/>
                <a:ea typeface="Arial"/>
                <a:cs typeface="Arial"/>
                <a:sym typeface="Arial"/>
              </a:endParaRPr>
            </a:p>
          </p:txBody>
        </p:sp>
        <p:sp>
          <p:nvSpPr>
            <p:cNvPr id="1451" name="Google Shape;1451;g19e48fb5e5c_0_59"/>
            <p:cNvSpPr/>
            <p:nvPr/>
          </p:nvSpPr>
          <p:spPr>
            <a:xfrm>
              <a:off x="5058470" y="5837654"/>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52" name="Google Shape;1452;g19e48fb5e5c_0_59"/>
            <p:cNvSpPr txBox="1"/>
            <p:nvPr/>
          </p:nvSpPr>
          <p:spPr>
            <a:xfrm>
              <a:off x="2700000" y="5849165"/>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en contravención total</a:t>
              </a:r>
              <a:endParaRPr sz="1200" b="0" i="0" u="none" strike="noStrike" cap="none">
                <a:solidFill>
                  <a:srgbClr val="595959"/>
                </a:solidFill>
                <a:latin typeface="Arial"/>
                <a:ea typeface="Arial"/>
                <a:cs typeface="Arial"/>
                <a:sym typeface="Arial"/>
              </a:endParaRPr>
            </a:p>
          </p:txBody>
        </p:sp>
        <p:sp>
          <p:nvSpPr>
            <p:cNvPr id="1453" name="Google Shape;1453;g19e48fb5e5c_0_59"/>
            <p:cNvSpPr txBox="1"/>
            <p:nvPr/>
          </p:nvSpPr>
          <p:spPr>
            <a:xfrm>
              <a:off x="7844449" y="2268806"/>
              <a:ext cx="3669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10.12m</a:t>
              </a:r>
              <a:endParaRPr sz="1400" b="0" i="0" u="none" strike="noStrike" cap="none">
                <a:solidFill>
                  <a:srgbClr val="000000"/>
                </a:solidFill>
                <a:latin typeface="Arial"/>
                <a:ea typeface="Arial"/>
                <a:cs typeface="Arial"/>
                <a:sym typeface="Arial"/>
              </a:endParaRPr>
            </a:p>
          </p:txBody>
        </p:sp>
        <p:cxnSp>
          <p:nvCxnSpPr>
            <p:cNvPr id="1454" name="Google Shape;1454;g19e48fb5e5c_0_59"/>
            <p:cNvCxnSpPr>
              <a:endCxn id="1453" idx="1"/>
            </p:cNvCxnSpPr>
            <p:nvPr/>
          </p:nvCxnSpPr>
          <p:spPr>
            <a:xfrm rot="10800000" flipH="1">
              <a:off x="6589549" y="2422706"/>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55" name="Google Shape;1455;g19e48fb5e5c_0_59"/>
            <p:cNvSpPr txBox="1"/>
            <p:nvPr/>
          </p:nvSpPr>
          <p:spPr>
            <a:xfrm>
              <a:off x="7833299" y="2625638"/>
              <a:ext cx="2162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Frente, </a:t>
              </a:r>
              <a:r>
                <a:rPr lang="es-AR"/>
                <a:t>costado</a:t>
              </a:r>
              <a:r>
                <a:rPr lang="es-AR" sz="1400" b="0" i="0" u="none" strike="noStrike" cap="none">
                  <a:solidFill>
                    <a:srgbClr val="000000"/>
                  </a:solidFill>
                  <a:latin typeface="Arial"/>
                  <a:ea typeface="Arial"/>
                  <a:cs typeface="Arial"/>
                  <a:sym typeface="Arial"/>
                </a:rPr>
                <a:t>, </a:t>
              </a:r>
              <a:r>
                <a:rPr lang="es-AR"/>
                <a:t>fondo</a:t>
              </a:r>
              <a:r>
                <a:rPr lang="es-AR"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1456" name="Google Shape;1456;g19e48fb5e5c_0_59"/>
            <p:cNvCxnSpPr>
              <a:endCxn id="1455" idx="1"/>
            </p:cNvCxnSpPr>
            <p:nvPr/>
          </p:nvCxnSpPr>
          <p:spPr>
            <a:xfrm rot="10800000" flipH="1">
              <a:off x="6578399" y="2779538"/>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57" name="Google Shape;1457;g19e48fb5e5c_0_59"/>
            <p:cNvSpPr txBox="1"/>
            <p:nvPr/>
          </p:nvSpPr>
          <p:spPr>
            <a:xfrm>
              <a:off x="7844449" y="2949017"/>
              <a:ext cx="3669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002, 058-025-001.</a:t>
              </a:r>
              <a:endParaRPr sz="1400" b="0" i="0" u="none" strike="noStrike" cap="none">
                <a:solidFill>
                  <a:srgbClr val="000000"/>
                </a:solidFill>
                <a:latin typeface="Arial"/>
                <a:ea typeface="Arial"/>
                <a:cs typeface="Arial"/>
                <a:sym typeface="Arial"/>
              </a:endParaRPr>
            </a:p>
          </p:txBody>
        </p:sp>
        <p:cxnSp>
          <p:nvCxnSpPr>
            <p:cNvPr id="1458" name="Google Shape;1458;g19e48fb5e5c_0_59"/>
            <p:cNvCxnSpPr>
              <a:endCxn id="1457" idx="1"/>
            </p:cNvCxnSpPr>
            <p:nvPr/>
          </p:nvCxnSpPr>
          <p:spPr>
            <a:xfrm rot="10800000" flipH="1">
              <a:off x="6589549" y="3102917"/>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59" name="Google Shape;1459;g19e48fb5e5c_0_59"/>
            <p:cNvSpPr txBox="1"/>
            <p:nvPr/>
          </p:nvSpPr>
          <p:spPr>
            <a:xfrm>
              <a:off x="7833178" y="4455862"/>
              <a:ext cx="840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dirty="0"/>
                <a:t>142.01</a:t>
              </a:r>
              <a:endParaRPr sz="1400" b="0" i="0" u="none" strike="noStrike" cap="none" dirty="0">
                <a:solidFill>
                  <a:srgbClr val="000000"/>
                </a:solidFill>
                <a:latin typeface="Arial"/>
                <a:ea typeface="Arial"/>
                <a:cs typeface="Arial"/>
                <a:sym typeface="Arial"/>
              </a:endParaRPr>
            </a:p>
          </p:txBody>
        </p:sp>
        <p:cxnSp>
          <p:nvCxnSpPr>
            <p:cNvPr id="1460" name="Google Shape;1460;g19e48fb5e5c_0_59"/>
            <p:cNvCxnSpPr/>
            <p:nvPr/>
          </p:nvCxnSpPr>
          <p:spPr>
            <a:xfrm rot="10800000" flipH="1">
              <a:off x="6618452" y="4602435"/>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61" name="Google Shape;1461;g19e48fb5e5c_0_59"/>
            <p:cNvSpPr txBox="1"/>
            <p:nvPr/>
          </p:nvSpPr>
          <p:spPr>
            <a:xfrm>
              <a:off x="7874068" y="4775527"/>
              <a:ext cx="1023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dirty="0"/>
                <a:t> 13.59</a:t>
              </a:r>
              <a:endParaRPr sz="1400" b="0" i="0" u="none" strike="noStrike" cap="none" dirty="0">
                <a:solidFill>
                  <a:srgbClr val="000000"/>
                </a:solidFill>
                <a:latin typeface="Arial"/>
                <a:ea typeface="Arial"/>
                <a:cs typeface="Arial"/>
                <a:sym typeface="Arial"/>
              </a:endParaRPr>
            </a:p>
          </p:txBody>
        </p:sp>
        <p:cxnSp>
          <p:nvCxnSpPr>
            <p:cNvPr id="1462" name="Google Shape;1462;g19e48fb5e5c_0_59"/>
            <p:cNvCxnSpPr/>
            <p:nvPr/>
          </p:nvCxnSpPr>
          <p:spPr>
            <a:xfrm rot="10800000" flipH="1">
              <a:off x="6625889" y="4922100"/>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63" name="Google Shape;1463;g19e48fb5e5c_0_59"/>
            <p:cNvSpPr txBox="1"/>
            <p:nvPr/>
          </p:nvSpPr>
          <p:spPr>
            <a:xfrm>
              <a:off x="7836900" y="5050588"/>
              <a:ext cx="840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dirty="0"/>
                <a:t>203.36</a:t>
              </a:r>
              <a:endParaRPr sz="1400" b="0" i="0" u="none" strike="noStrike" cap="none" dirty="0">
                <a:solidFill>
                  <a:srgbClr val="000000"/>
                </a:solidFill>
                <a:latin typeface="Arial"/>
                <a:ea typeface="Arial"/>
                <a:cs typeface="Arial"/>
                <a:sym typeface="Arial"/>
              </a:endParaRPr>
            </a:p>
          </p:txBody>
        </p:sp>
        <p:cxnSp>
          <p:nvCxnSpPr>
            <p:cNvPr id="1464" name="Google Shape;1464;g19e48fb5e5c_0_59"/>
            <p:cNvCxnSpPr/>
            <p:nvPr/>
          </p:nvCxnSpPr>
          <p:spPr>
            <a:xfrm rot="10800000" flipH="1">
              <a:off x="6633326" y="5197161"/>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65" name="Google Shape;1465;g19e48fb5e5c_0_59"/>
            <p:cNvSpPr txBox="1"/>
            <p:nvPr/>
          </p:nvSpPr>
          <p:spPr>
            <a:xfrm>
              <a:off x="7855488" y="5894350"/>
              <a:ext cx="840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 </a:t>
              </a:r>
              <a:r>
                <a:rPr lang="es-AR"/>
                <a:t>155.60</a:t>
              </a:r>
              <a:endParaRPr sz="1400" b="0" i="0" u="none" strike="noStrike" cap="none">
                <a:solidFill>
                  <a:srgbClr val="000000"/>
                </a:solidFill>
                <a:latin typeface="Arial"/>
                <a:ea typeface="Arial"/>
                <a:cs typeface="Arial"/>
                <a:sym typeface="Arial"/>
              </a:endParaRPr>
            </a:p>
          </p:txBody>
        </p:sp>
        <p:cxnSp>
          <p:nvCxnSpPr>
            <p:cNvPr id="1466" name="Google Shape;1466;g19e48fb5e5c_0_59"/>
            <p:cNvCxnSpPr/>
            <p:nvPr/>
          </p:nvCxnSpPr>
          <p:spPr>
            <a:xfrm>
              <a:off x="6651914" y="5974459"/>
              <a:ext cx="1157700" cy="95700"/>
            </a:xfrm>
            <a:prstGeom prst="bentConnector3">
              <a:avLst>
                <a:gd name="adj1" fmla="val 50000"/>
              </a:avLst>
            </a:prstGeom>
            <a:noFill/>
            <a:ln w="9525" cap="flat" cmpd="sng">
              <a:solidFill>
                <a:srgbClr val="FDA739"/>
              </a:solidFill>
              <a:prstDash val="solid"/>
              <a:round/>
              <a:headEnd type="none" w="sm" len="sm"/>
              <a:tailEnd type="triangle" w="med" len="med"/>
            </a:ln>
          </p:spPr>
        </p:cxnSp>
      </p:grpSp>
      <p:pic>
        <p:nvPicPr>
          <p:cNvPr id="1467" name="Google Shape;1467;g19e48fb5e5c_0_59"/>
          <p:cNvPicPr preferRelativeResize="0"/>
          <p:nvPr/>
        </p:nvPicPr>
        <p:blipFill rotWithShape="1">
          <a:blip r:embed="rId3">
            <a:alphaModFix/>
          </a:blip>
          <a:srcRect l="48995" t="7947" r="12732" b="-789"/>
          <a:stretch/>
        </p:blipFill>
        <p:spPr>
          <a:xfrm>
            <a:off x="10897550" y="117825"/>
            <a:ext cx="1181100" cy="2392300"/>
          </a:xfrm>
          <a:prstGeom prst="rect">
            <a:avLst/>
          </a:prstGeom>
          <a:noFill/>
          <a:ln>
            <a:noFill/>
          </a:ln>
        </p:spPr>
      </p:pic>
      <p:pic>
        <p:nvPicPr>
          <p:cNvPr id="1468" name="Google Shape;1468;g19e48fb5e5c_0_59"/>
          <p:cNvPicPr preferRelativeResize="0"/>
          <p:nvPr/>
        </p:nvPicPr>
        <p:blipFill rotWithShape="1">
          <a:blip r:embed="rId4">
            <a:alphaModFix/>
          </a:blip>
          <a:srcRect l="56881" t="10624" r="4093" b="5122"/>
          <a:stretch/>
        </p:blipFill>
        <p:spPr>
          <a:xfrm>
            <a:off x="10963075" y="2403850"/>
            <a:ext cx="1066800" cy="1019175"/>
          </a:xfrm>
          <a:prstGeom prst="rect">
            <a:avLst/>
          </a:prstGeom>
          <a:noFill/>
          <a:ln>
            <a:noFill/>
          </a:ln>
        </p:spPr>
      </p:pic>
      <p:cxnSp>
        <p:nvCxnSpPr>
          <p:cNvPr id="1469" name="Google Shape;1469;g19e48fb5e5c_0_59"/>
          <p:cNvCxnSpPr/>
          <p:nvPr/>
        </p:nvCxnSpPr>
        <p:spPr>
          <a:xfrm rot="10800000" flipH="1">
            <a:off x="9818074" y="2755850"/>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470" name="Google Shape;1470;g19e48fb5e5c_0_59"/>
          <p:cNvCxnSpPr/>
          <p:nvPr/>
        </p:nvCxnSpPr>
        <p:spPr>
          <a:xfrm rot="10800000" flipH="1">
            <a:off x="9818074" y="2098625"/>
            <a:ext cx="1254900" cy="82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471" name="Google Shape;1471;g19e48fb5e5c_0_59"/>
          <p:cNvSpPr txBox="1"/>
          <p:nvPr/>
        </p:nvSpPr>
        <p:spPr>
          <a:xfrm>
            <a:off x="8755850" y="4494600"/>
            <a:ext cx="3216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sz="1100"/>
              <a:t>es mayor al 5% por tratarse de sup inf a 500m2 presenta  formularios de avalúo y carga formulario resumen..</a:t>
            </a:r>
            <a:endParaRPr sz="1100"/>
          </a:p>
        </p:txBody>
      </p:sp>
      <p:sp>
        <p:nvSpPr>
          <p:cNvPr id="81" name="Google Shape;1416;g19e48fb5e5c_0_59"/>
          <p:cNvSpPr/>
          <p:nvPr/>
        </p:nvSpPr>
        <p:spPr>
          <a:xfrm>
            <a:off x="5039772" y="3996378"/>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 name="Google Shape;1437;g19e48fb5e5c_0_59"/>
          <p:cNvSpPr/>
          <p:nvPr/>
        </p:nvSpPr>
        <p:spPr>
          <a:xfrm rot="10800000" flipH="1">
            <a:off x="6310263" y="4035020"/>
            <a:ext cx="182400" cy="10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CuadroTexto 1"/>
          <p:cNvSpPr txBox="1"/>
          <p:nvPr/>
        </p:nvSpPr>
        <p:spPr>
          <a:xfrm>
            <a:off x="6531088" y="3948437"/>
            <a:ext cx="782183" cy="307777"/>
          </a:xfrm>
          <a:prstGeom prst="rect">
            <a:avLst/>
          </a:prstGeom>
          <a:noFill/>
        </p:spPr>
        <p:txBody>
          <a:bodyPr wrap="square" rtlCol="0">
            <a:spAutoFit/>
          </a:bodyPr>
          <a:lstStyle/>
          <a:p>
            <a:r>
              <a:rPr lang="es-AR" dirty="0" smtClean="0"/>
              <a:t>NO</a:t>
            </a:r>
            <a:endParaRPr lang="es-A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g19e48fb5e5c_0_142"/>
          <p:cNvSpPr/>
          <p:nvPr/>
        </p:nvSpPr>
        <p:spPr>
          <a:xfrm>
            <a:off x="-39435" y="-26751"/>
            <a:ext cx="1655400" cy="6376800"/>
          </a:xfrm>
          <a:prstGeom prst="rect">
            <a:avLst/>
          </a:prstGeom>
          <a:solidFill>
            <a:srgbClr val="F4FF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78" name="Google Shape;1478;g19e48fb5e5c_0_142"/>
          <p:cNvSpPr txBox="1"/>
          <p:nvPr/>
        </p:nvSpPr>
        <p:spPr>
          <a:xfrm rot="-5400000">
            <a:off x="-1340219" y="2545856"/>
            <a:ext cx="42576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b="0" i="0" u="none" strike="noStrike" cap="none">
                <a:solidFill>
                  <a:srgbClr val="91A000"/>
                </a:solidFill>
                <a:latin typeface="Bodoni"/>
                <a:ea typeface="Bodoni"/>
                <a:cs typeface="Bodoni"/>
                <a:sym typeface="Bodoni"/>
              </a:rPr>
              <a:t>M E N S U R A</a:t>
            </a:r>
            <a:endParaRPr/>
          </a:p>
          <a:p>
            <a:pPr marL="0" marR="0" lvl="0" indent="0" algn="l" rtl="0">
              <a:lnSpc>
                <a:spcPct val="100000"/>
              </a:lnSpc>
              <a:spcBef>
                <a:spcPts val="0"/>
              </a:spcBef>
              <a:spcAft>
                <a:spcPts val="0"/>
              </a:spcAft>
              <a:buNone/>
            </a:pPr>
            <a:r>
              <a:rPr lang="es-AR" sz="1600" b="1" i="0" u="none" strike="noStrike" cap="none">
                <a:solidFill>
                  <a:srgbClr val="91A000"/>
                </a:solidFill>
                <a:latin typeface="Arial"/>
                <a:ea typeface="Arial"/>
                <a:cs typeface="Arial"/>
                <a:sym typeface="Arial"/>
              </a:rPr>
              <a:t>RT: </a:t>
            </a:r>
            <a:r>
              <a:rPr lang="es-AR" sz="1600" b="0" i="0" u="none" strike="noStrike" cap="none">
                <a:solidFill>
                  <a:srgbClr val="91A000"/>
                </a:solidFill>
                <a:latin typeface="Arial"/>
                <a:ea typeface="Arial"/>
                <a:cs typeface="Arial"/>
                <a:sym typeface="Arial"/>
              </a:rPr>
              <a:t>29.3 Formulario técnico de Mensura</a:t>
            </a:r>
            <a:endParaRPr sz="1600" b="0" i="0" u="none" strike="noStrike" cap="none">
              <a:solidFill>
                <a:srgbClr val="91A000"/>
              </a:solidFill>
              <a:latin typeface="Bodoni"/>
              <a:ea typeface="Bodoni"/>
              <a:cs typeface="Bodoni"/>
              <a:sym typeface="Bodoni"/>
            </a:endParaRPr>
          </a:p>
          <a:p>
            <a:pPr marL="0" marR="0" lvl="0" indent="0" algn="l" rtl="0">
              <a:lnSpc>
                <a:spcPct val="100000"/>
              </a:lnSpc>
              <a:spcBef>
                <a:spcPts val="0"/>
              </a:spcBef>
              <a:spcAft>
                <a:spcPts val="0"/>
              </a:spcAft>
              <a:buNone/>
            </a:pPr>
            <a:endParaRPr sz="1200" b="0" i="0" u="none" strike="noStrike" cap="none">
              <a:solidFill>
                <a:srgbClr val="91A000"/>
              </a:solidFill>
              <a:latin typeface="Bodoni"/>
              <a:ea typeface="Bodoni"/>
              <a:cs typeface="Bodoni"/>
              <a:sym typeface="Bodoni"/>
            </a:endParaRPr>
          </a:p>
        </p:txBody>
      </p:sp>
      <p:sp>
        <p:nvSpPr>
          <p:cNvPr id="1479" name="Google Shape;1479;g19e48fb5e5c_0_142"/>
          <p:cNvSpPr/>
          <p:nvPr/>
        </p:nvSpPr>
        <p:spPr>
          <a:xfrm>
            <a:off x="1608739" y="-23682"/>
            <a:ext cx="4921200" cy="6370800"/>
          </a:xfrm>
          <a:prstGeom prst="rect">
            <a:avLst/>
          </a:prstGeom>
          <a:solidFill>
            <a:srgbClr val="FBFE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0" name="Google Shape;1480;g19e48fb5e5c_0_142"/>
          <p:cNvSpPr txBox="1"/>
          <p:nvPr/>
        </p:nvSpPr>
        <p:spPr>
          <a:xfrm>
            <a:off x="2263140" y="355950"/>
            <a:ext cx="361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1481" name="Google Shape;1481;g19e48fb5e5c_0_142"/>
          <p:cNvSpPr txBox="1"/>
          <p:nvPr/>
        </p:nvSpPr>
        <p:spPr>
          <a:xfrm>
            <a:off x="7008160" y="364379"/>
            <a:ext cx="361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sp>
        <p:nvSpPr>
          <p:cNvPr id="1482" name="Google Shape;1482;g19e48fb5e5c_0_142"/>
          <p:cNvSpPr/>
          <p:nvPr/>
        </p:nvSpPr>
        <p:spPr>
          <a:xfrm>
            <a:off x="5040000" y="1271417"/>
            <a:ext cx="1440000" cy="1947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83" name="Google Shape;1483;g19e48fb5e5c_0_142"/>
          <p:cNvSpPr txBox="1"/>
          <p:nvPr/>
        </p:nvSpPr>
        <p:spPr>
          <a:xfrm>
            <a:off x="2263140" y="933515"/>
            <a:ext cx="1242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Antecedentes</a:t>
            </a:r>
            <a:endParaRPr sz="1200" b="1" i="0" u="none" strike="noStrike" cap="none">
              <a:solidFill>
                <a:srgbClr val="000000"/>
              </a:solidFill>
              <a:latin typeface="Arial"/>
              <a:ea typeface="Arial"/>
              <a:cs typeface="Arial"/>
              <a:sym typeface="Arial"/>
            </a:endParaRPr>
          </a:p>
        </p:txBody>
      </p:sp>
      <p:sp>
        <p:nvSpPr>
          <p:cNvPr id="1484" name="Google Shape;1484;g19e48fb5e5c_0_142"/>
          <p:cNvSpPr txBox="1"/>
          <p:nvPr/>
        </p:nvSpPr>
        <p:spPr>
          <a:xfrm>
            <a:off x="2486968" y="1230284"/>
            <a:ext cx="1242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Obra</a:t>
            </a:r>
            <a:endParaRPr sz="1200" b="1" i="0" u="none" strike="noStrike" cap="none">
              <a:solidFill>
                <a:srgbClr val="7F7F7F"/>
              </a:solidFill>
              <a:latin typeface="Arial"/>
              <a:ea typeface="Arial"/>
              <a:cs typeface="Arial"/>
              <a:sym typeface="Arial"/>
            </a:endParaRPr>
          </a:p>
        </p:txBody>
      </p:sp>
      <p:sp>
        <p:nvSpPr>
          <p:cNvPr id="1485" name="Google Shape;1485;g19e48fb5e5c_0_142"/>
          <p:cNvSpPr/>
          <p:nvPr/>
        </p:nvSpPr>
        <p:spPr>
          <a:xfrm>
            <a:off x="5042500" y="1588707"/>
            <a:ext cx="1440000" cy="1947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86" name="Google Shape;1486;g19e48fb5e5c_0_142"/>
          <p:cNvSpPr txBox="1"/>
          <p:nvPr/>
        </p:nvSpPr>
        <p:spPr>
          <a:xfrm>
            <a:off x="2489468" y="1547574"/>
            <a:ext cx="1242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Mensura</a:t>
            </a:r>
            <a:endParaRPr sz="1200" b="1" i="0" u="none" strike="noStrike" cap="none">
              <a:solidFill>
                <a:srgbClr val="7F7F7F"/>
              </a:solidFill>
              <a:latin typeface="Arial"/>
              <a:ea typeface="Arial"/>
              <a:cs typeface="Arial"/>
              <a:sym typeface="Arial"/>
            </a:endParaRPr>
          </a:p>
        </p:txBody>
      </p:sp>
      <p:sp>
        <p:nvSpPr>
          <p:cNvPr id="1487" name="Google Shape;1487;g19e48fb5e5c_0_142"/>
          <p:cNvSpPr/>
          <p:nvPr/>
        </p:nvSpPr>
        <p:spPr>
          <a:xfrm>
            <a:off x="5040000" y="1904406"/>
            <a:ext cx="1440000" cy="1947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88" name="Google Shape;1488;g19e48fb5e5c_0_142"/>
          <p:cNvSpPr txBox="1"/>
          <p:nvPr/>
        </p:nvSpPr>
        <p:spPr>
          <a:xfrm>
            <a:off x="2486967" y="1863273"/>
            <a:ext cx="3163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Mensura y Propiedad Horizontal</a:t>
            </a:r>
            <a:endParaRPr sz="1200" b="1" i="0" u="none" strike="noStrike" cap="none">
              <a:solidFill>
                <a:srgbClr val="7F7F7F"/>
              </a:solidFill>
              <a:latin typeface="Arial"/>
              <a:ea typeface="Arial"/>
              <a:cs typeface="Arial"/>
              <a:sym typeface="Arial"/>
            </a:endParaRPr>
          </a:p>
        </p:txBody>
      </p:sp>
      <p:sp>
        <p:nvSpPr>
          <p:cNvPr id="1489" name="Google Shape;1489;g19e48fb5e5c_0_142"/>
          <p:cNvSpPr/>
          <p:nvPr/>
        </p:nvSpPr>
        <p:spPr>
          <a:xfrm>
            <a:off x="5042500" y="2206706"/>
            <a:ext cx="1440000" cy="1947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490" name="Google Shape;1490;g19e48fb5e5c_0_142"/>
          <p:cNvSpPr txBox="1"/>
          <p:nvPr/>
        </p:nvSpPr>
        <p:spPr>
          <a:xfrm>
            <a:off x="2489467" y="2165573"/>
            <a:ext cx="3163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OSN</a:t>
            </a:r>
            <a:endParaRPr sz="1200" b="1" i="0" u="none" strike="noStrike" cap="none">
              <a:solidFill>
                <a:srgbClr val="7F7F7F"/>
              </a:solidFill>
              <a:latin typeface="Arial"/>
              <a:ea typeface="Arial"/>
              <a:cs typeface="Arial"/>
              <a:sym typeface="Arial"/>
            </a:endParaRPr>
          </a:p>
        </p:txBody>
      </p:sp>
      <p:sp>
        <p:nvSpPr>
          <p:cNvPr id="1491" name="Google Shape;1491;g19e48fb5e5c_0_142"/>
          <p:cNvSpPr txBox="1"/>
          <p:nvPr/>
        </p:nvSpPr>
        <p:spPr>
          <a:xfrm>
            <a:off x="7913065" y="1299935"/>
            <a:ext cx="2833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a:t>-</a:t>
            </a:r>
            <a:endParaRPr sz="1400" b="0" i="0" u="none" strike="noStrike" cap="none">
              <a:solidFill>
                <a:srgbClr val="000000"/>
              </a:solidFill>
              <a:latin typeface="Arial"/>
              <a:ea typeface="Arial"/>
              <a:cs typeface="Arial"/>
              <a:sym typeface="Arial"/>
            </a:endParaRPr>
          </a:p>
        </p:txBody>
      </p:sp>
      <p:cxnSp>
        <p:nvCxnSpPr>
          <p:cNvPr id="1492" name="Google Shape;1492;g19e48fb5e5c_0_142"/>
          <p:cNvCxnSpPr/>
          <p:nvPr/>
        </p:nvCxnSpPr>
        <p:spPr>
          <a:xfrm>
            <a:off x="6637316" y="1357047"/>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grpSp>
        <p:nvGrpSpPr>
          <p:cNvPr id="1504" name="Google Shape;1504;g19e48fb5e5c_0_142"/>
          <p:cNvGrpSpPr/>
          <p:nvPr/>
        </p:nvGrpSpPr>
        <p:grpSpPr>
          <a:xfrm>
            <a:off x="2271113" y="2984238"/>
            <a:ext cx="431818" cy="290685"/>
            <a:chOff x="10882383" y="8283520"/>
            <a:chExt cx="431818" cy="290685"/>
          </a:xfrm>
        </p:grpSpPr>
        <p:sp>
          <p:nvSpPr>
            <p:cNvPr id="1505" name="Google Shape;1505;g19e48fb5e5c_0_142"/>
            <p:cNvSpPr/>
            <p:nvPr/>
          </p:nvSpPr>
          <p:spPr>
            <a:xfrm>
              <a:off x="10937425" y="8357675"/>
              <a:ext cx="147000" cy="147000"/>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6" name="Google Shape;1506;g19e48fb5e5c_0_142"/>
            <p:cNvSpPr/>
            <p:nvPr/>
          </p:nvSpPr>
          <p:spPr>
            <a:xfrm>
              <a:off x="11148918" y="8357675"/>
              <a:ext cx="147000" cy="1470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7" name="Google Shape;1507;g19e48fb5e5c_0_142"/>
            <p:cNvSpPr txBox="1"/>
            <p:nvPr/>
          </p:nvSpPr>
          <p:spPr>
            <a:xfrm>
              <a:off x="10882383" y="8297305"/>
              <a:ext cx="24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508" name="Google Shape;1508;g19e48fb5e5c_0_142"/>
            <p:cNvSpPr txBox="1"/>
            <p:nvPr/>
          </p:nvSpPr>
          <p:spPr>
            <a:xfrm>
              <a:off x="11144101" y="8283520"/>
              <a:ext cx="170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sp>
        <p:nvSpPr>
          <p:cNvPr id="1513" name="Google Shape;1513;g19e48fb5e5c_0_142"/>
          <p:cNvSpPr/>
          <p:nvPr/>
        </p:nvSpPr>
        <p:spPr>
          <a:xfrm>
            <a:off x="3209277" y="3497698"/>
            <a:ext cx="3257400" cy="258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14" name="Google Shape;1514;g19e48fb5e5c_0_142"/>
          <p:cNvSpPr txBox="1"/>
          <p:nvPr/>
        </p:nvSpPr>
        <p:spPr>
          <a:xfrm>
            <a:off x="2326155" y="3024119"/>
            <a:ext cx="244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000000"/>
                </a:solidFill>
                <a:latin typeface="Arial"/>
                <a:ea typeface="Arial"/>
                <a:cs typeface="Arial"/>
                <a:sym typeface="Arial"/>
              </a:rPr>
              <a:t>        NOTAS</a:t>
            </a:r>
            <a:endParaRPr sz="1200" b="1" i="0" u="none" strike="noStrike" cap="none">
              <a:solidFill>
                <a:srgbClr val="000000"/>
              </a:solidFill>
              <a:latin typeface="Arial"/>
              <a:ea typeface="Arial"/>
              <a:cs typeface="Arial"/>
              <a:sym typeface="Arial"/>
            </a:endParaRPr>
          </a:p>
        </p:txBody>
      </p:sp>
      <p:sp>
        <p:nvSpPr>
          <p:cNvPr id="1515" name="Google Shape;1515;g19e48fb5e5c_0_142"/>
          <p:cNvSpPr txBox="1"/>
          <p:nvPr/>
        </p:nvSpPr>
        <p:spPr>
          <a:xfrm>
            <a:off x="2549395" y="3433271"/>
            <a:ext cx="656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Nota 1</a:t>
            </a:r>
            <a:endParaRPr sz="1200" b="1" i="0" u="none" strike="noStrike" cap="none">
              <a:solidFill>
                <a:srgbClr val="7F7F7F"/>
              </a:solidFill>
              <a:latin typeface="Arial"/>
              <a:ea typeface="Arial"/>
              <a:cs typeface="Arial"/>
              <a:sym typeface="Arial"/>
            </a:endParaRPr>
          </a:p>
        </p:txBody>
      </p:sp>
      <p:cxnSp>
        <p:nvCxnSpPr>
          <p:cNvPr id="1516" name="Google Shape;1516;g19e48fb5e5c_0_142"/>
          <p:cNvCxnSpPr/>
          <p:nvPr/>
        </p:nvCxnSpPr>
        <p:spPr>
          <a:xfrm flipH="1">
            <a:off x="6410358" y="3644393"/>
            <a:ext cx="73200" cy="57300"/>
          </a:xfrm>
          <a:prstGeom prst="straightConnector1">
            <a:avLst/>
          </a:prstGeom>
          <a:noFill/>
          <a:ln w="9525" cap="flat" cmpd="sng">
            <a:solidFill>
              <a:srgbClr val="BFBFBF"/>
            </a:solidFill>
            <a:prstDash val="solid"/>
            <a:round/>
            <a:headEnd type="none" w="sm" len="sm"/>
            <a:tailEnd type="none" w="sm" len="sm"/>
          </a:ln>
        </p:spPr>
      </p:cxnSp>
      <p:cxnSp>
        <p:nvCxnSpPr>
          <p:cNvPr id="1517" name="Google Shape;1517;g19e48fb5e5c_0_142"/>
          <p:cNvCxnSpPr/>
          <p:nvPr/>
        </p:nvCxnSpPr>
        <p:spPr>
          <a:xfrm flipH="1">
            <a:off x="6334960" y="3587139"/>
            <a:ext cx="146400" cy="114600"/>
          </a:xfrm>
          <a:prstGeom prst="straightConnector1">
            <a:avLst/>
          </a:prstGeom>
          <a:noFill/>
          <a:ln w="9525" cap="flat" cmpd="sng">
            <a:solidFill>
              <a:srgbClr val="BFBFBF"/>
            </a:solidFill>
            <a:prstDash val="solid"/>
            <a:round/>
            <a:headEnd type="none" w="sm" len="sm"/>
            <a:tailEnd type="none" w="sm" len="sm"/>
          </a:ln>
        </p:spPr>
      </p:cxnSp>
      <p:cxnSp>
        <p:nvCxnSpPr>
          <p:cNvPr id="1518" name="Google Shape;1518;g19e48fb5e5c_0_142"/>
          <p:cNvCxnSpPr/>
          <p:nvPr/>
        </p:nvCxnSpPr>
        <p:spPr>
          <a:xfrm flipH="1">
            <a:off x="6375389" y="3611535"/>
            <a:ext cx="112500" cy="90000"/>
          </a:xfrm>
          <a:prstGeom prst="straightConnector1">
            <a:avLst/>
          </a:prstGeom>
          <a:noFill/>
          <a:ln w="9525" cap="flat" cmpd="sng">
            <a:solidFill>
              <a:srgbClr val="BFBFBF"/>
            </a:solidFill>
            <a:prstDash val="solid"/>
            <a:round/>
            <a:headEnd type="none" w="sm" len="sm"/>
            <a:tailEnd type="none" w="sm" len="sm"/>
          </a:ln>
        </p:spPr>
      </p:cxnSp>
      <p:sp>
        <p:nvSpPr>
          <p:cNvPr id="1519" name="Google Shape;1519;g19e48fb5e5c_0_142"/>
          <p:cNvSpPr txBox="1"/>
          <p:nvPr/>
        </p:nvSpPr>
        <p:spPr>
          <a:xfrm>
            <a:off x="7897503" y="2357342"/>
            <a:ext cx="2833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a:t>-</a:t>
            </a:r>
            <a:endParaRPr sz="1400" b="0" i="0" u="none" strike="noStrike" cap="none">
              <a:solidFill>
                <a:srgbClr val="000000"/>
              </a:solidFill>
              <a:latin typeface="Arial"/>
              <a:ea typeface="Arial"/>
              <a:cs typeface="Arial"/>
              <a:sym typeface="Arial"/>
            </a:endParaRPr>
          </a:p>
        </p:txBody>
      </p:sp>
      <p:cxnSp>
        <p:nvCxnSpPr>
          <p:cNvPr id="1520" name="Google Shape;1520;g19e48fb5e5c_0_142"/>
          <p:cNvCxnSpPr/>
          <p:nvPr/>
        </p:nvCxnSpPr>
        <p:spPr>
          <a:xfrm>
            <a:off x="6621754" y="2414454"/>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21" name="Google Shape;1521;g19e48fb5e5c_0_142"/>
          <p:cNvSpPr txBox="1"/>
          <p:nvPr/>
        </p:nvSpPr>
        <p:spPr>
          <a:xfrm>
            <a:off x="7897503" y="1681974"/>
            <a:ext cx="40752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522" name="Google Shape;1522;g19e48fb5e5c_0_142"/>
          <p:cNvCxnSpPr/>
          <p:nvPr/>
        </p:nvCxnSpPr>
        <p:spPr>
          <a:xfrm>
            <a:off x="6621754" y="1718895"/>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523" name="Google Shape;1523;g19e48fb5e5c_0_142"/>
          <p:cNvCxnSpPr/>
          <p:nvPr/>
        </p:nvCxnSpPr>
        <p:spPr>
          <a:xfrm>
            <a:off x="6621754" y="2015991"/>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24" name="Google Shape;1524;g19e48fb5e5c_0_142"/>
          <p:cNvSpPr txBox="1"/>
          <p:nvPr/>
        </p:nvSpPr>
        <p:spPr>
          <a:xfrm>
            <a:off x="7860315" y="3477366"/>
            <a:ext cx="2486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400" b="1" i="0" u="none" strike="noStrike" cap="none">
                <a:solidFill>
                  <a:srgbClr val="000000"/>
                </a:solidFill>
                <a:latin typeface="Arial"/>
                <a:ea typeface="Arial"/>
                <a:cs typeface="Arial"/>
                <a:sym typeface="Arial"/>
              </a:rPr>
              <a:t>RT:32.  Notas </a:t>
            </a:r>
            <a:r>
              <a:rPr lang="es-AR" b="1"/>
              <a:t>inciso 2) y 3)</a:t>
            </a:r>
            <a:endParaRPr sz="1400" b="0" i="0" u="none" strike="noStrike" cap="none">
              <a:solidFill>
                <a:srgbClr val="000000"/>
              </a:solidFill>
              <a:latin typeface="Arial"/>
              <a:ea typeface="Arial"/>
              <a:cs typeface="Arial"/>
              <a:sym typeface="Arial"/>
            </a:endParaRPr>
          </a:p>
        </p:txBody>
      </p:sp>
      <p:cxnSp>
        <p:nvCxnSpPr>
          <p:cNvPr id="1525" name="Google Shape;1525;g19e48fb5e5c_0_142"/>
          <p:cNvCxnSpPr/>
          <p:nvPr/>
        </p:nvCxnSpPr>
        <p:spPr>
          <a:xfrm>
            <a:off x="6600128" y="3545177"/>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526" name="Google Shape;1526;g19e48fb5e5c_0_142"/>
          <p:cNvCxnSpPr/>
          <p:nvPr/>
        </p:nvCxnSpPr>
        <p:spPr>
          <a:xfrm>
            <a:off x="6533404" y="967568"/>
            <a:ext cx="0" cy="4846200"/>
          </a:xfrm>
          <a:prstGeom prst="straightConnector1">
            <a:avLst/>
          </a:prstGeom>
          <a:noFill/>
          <a:ln w="9525" cap="flat" cmpd="sng">
            <a:solidFill>
              <a:srgbClr val="FDA739"/>
            </a:solidFill>
            <a:prstDash val="dash"/>
            <a:round/>
            <a:headEnd type="none" w="sm" len="sm"/>
            <a:tailEnd type="none" w="sm" len="sm"/>
          </a:ln>
        </p:spPr>
      </p:cxnSp>
      <p:sp>
        <p:nvSpPr>
          <p:cNvPr id="1527" name="Google Shape;1527;g19e48fb5e5c_0_142"/>
          <p:cNvSpPr txBox="1"/>
          <p:nvPr/>
        </p:nvSpPr>
        <p:spPr>
          <a:xfrm>
            <a:off x="1988354" y="4318175"/>
            <a:ext cx="1217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Foto Fachada</a:t>
            </a:r>
            <a:endParaRPr sz="1200" b="1" i="0" u="none" strike="noStrike" cap="none">
              <a:solidFill>
                <a:srgbClr val="7F7F7F"/>
              </a:solidFill>
              <a:latin typeface="Arial"/>
              <a:ea typeface="Arial"/>
              <a:cs typeface="Arial"/>
              <a:sym typeface="Arial"/>
            </a:endParaRPr>
          </a:p>
        </p:txBody>
      </p:sp>
      <p:sp>
        <p:nvSpPr>
          <p:cNvPr id="1528" name="Google Shape;1528;g19e48fb5e5c_0_142"/>
          <p:cNvSpPr txBox="1"/>
          <p:nvPr/>
        </p:nvSpPr>
        <p:spPr>
          <a:xfrm>
            <a:off x="1988350" y="4576275"/>
            <a:ext cx="2064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Plano de parcela pdf</a:t>
            </a:r>
            <a:endParaRPr sz="1200" b="1" i="0" u="none" strike="noStrike" cap="none">
              <a:solidFill>
                <a:srgbClr val="7F7F7F"/>
              </a:solidFill>
              <a:latin typeface="Arial"/>
              <a:ea typeface="Arial"/>
              <a:cs typeface="Arial"/>
              <a:sym typeface="Arial"/>
            </a:endParaRPr>
          </a:p>
        </p:txBody>
      </p:sp>
      <p:pic>
        <p:nvPicPr>
          <p:cNvPr id="1529" name="Google Shape;1529;g19e48fb5e5c_0_142"/>
          <p:cNvPicPr preferRelativeResize="0"/>
          <p:nvPr/>
        </p:nvPicPr>
        <p:blipFill rotWithShape="1">
          <a:blip r:embed="rId3">
            <a:alphaModFix/>
          </a:blip>
          <a:srcRect l="17045" t="8624" r="17039" b="70929"/>
          <a:stretch/>
        </p:blipFill>
        <p:spPr>
          <a:xfrm>
            <a:off x="5652675" y="4617350"/>
            <a:ext cx="809950" cy="194750"/>
          </a:xfrm>
          <a:prstGeom prst="rect">
            <a:avLst/>
          </a:prstGeom>
          <a:noFill/>
          <a:ln>
            <a:noFill/>
          </a:ln>
        </p:spPr>
      </p:pic>
      <p:pic>
        <p:nvPicPr>
          <p:cNvPr id="1530" name="Google Shape;1530;g19e48fb5e5c_0_142"/>
          <p:cNvPicPr preferRelativeResize="0"/>
          <p:nvPr/>
        </p:nvPicPr>
        <p:blipFill rotWithShape="1">
          <a:blip r:embed="rId3">
            <a:alphaModFix/>
          </a:blip>
          <a:srcRect l="17045" t="8624" r="17039" b="70929"/>
          <a:stretch/>
        </p:blipFill>
        <p:spPr>
          <a:xfrm>
            <a:off x="5652675" y="4318175"/>
            <a:ext cx="809950" cy="194750"/>
          </a:xfrm>
          <a:prstGeom prst="rect">
            <a:avLst/>
          </a:prstGeom>
          <a:noFill/>
          <a:ln>
            <a:noFill/>
          </a:ln>
        </p:spPr>
      </p:pic>
      <p:sp>
        <p:nvSpPr>
          <p:cNvPr id="1531" name="Google Shape;1531;g19e48fb5e5c_0_142"/>
          <p:cNvSpPr txBox="1"/>
          <p:nvPr/>
        </p:nvSpPr>
        <p:spPr>
          <a:xfrm>
            <a:off x="1977650" y="4852263"/>
            <a:ext cx="2064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Plano de parcela dxf</a:t>
            </a:r>
            <a:endParaRPr sz="1200" b="1" i="0" u="none" strike="noStrike" cap="none">
              <a:solidFill>
                <a:srgbClr val="7F7F7F"/>
              </a:solidFill>
              <a:latin typeface="Arial"/>
              <a:ea typeface="Arial"/>
              <a:cs typeface="Arial"/>
              <a:sym typeface="Arial"/>
            </a:endParaRPr>
          </a:p>
        </p:txBody>
      </p:sp>
      <p:pic>
        <p:nvPicPr>
          <p:cNvPr id="1532" name="Google Shape;1532;g19e48fb5e5c_0_142"/>
          <p:cNvPicPr preferRelativeResize="0"/>
          <p:nvPr/>
        </p:nvPicPr>
        <p:blipFill rotWithShape="1">
          <a:blip r:embed="rId3">
            <a:alphaModFix/>
          </a:blip>
          <a:srcRect l="17045" t="8624" r="17039" b="70929"/>
          <a:stretch/>
        </p:blipFill>
        <p:spPr>
          <a:xfrm>
            <a:off x="5641988" y="4943688"/>
            <a:ext cx="809950" cy="194750"/>
          </a:xfrm>
          <a:prstGeom prst="rect">
            <a:avLst/>
          </a:prstGeom>
          <a:noFill/>
          <a:ln>
            <a:noFill/>
          </a:ln>
        </p:spPr>
      </p:pic>
      <p:sp>
        <p:nvSpPr>
          <p:cNvPr id="1533" name="Google Shape;1533;g19e48fb5e5c_0_142"/>
          <p:cNvSpPr txBox="1"/>
          <p:nvPr/>
        </p:nvSpPr>
        <p:spPr>
          <a:xfrm>
            <a:off x="1988350" y="5138438"/>
            <a:ext cx="2064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a:solidFill>
                  <a:srgbClr val="7F7F7F"/>
                </a:solidFill>
              </a:rPr>
              <a:t>Formulario de avalúo pdf</a:t>
            </a:r>
            <a:endParaRPr sz="1200" b="1" i="0" u="none" strike="noStrike" cap="none">
              <a:solidFill>
                <a:srgbClr val="7F7F7F"/>
              </a:solidFill>
              <a:latin typeface="Arial"/>
              <a:ea typeface="Arial"/>
              <a:cs typeface="Arial"/>
              <a:sym typeface="Arial"/>
            </a:endParaRPr>
          </a:p>
        </p:txBody>
      </p:sp>
      <p:pic>
        <p:nvPicPr>
          <p:cNvPr id="1534" name="Google Shape;1534;g19e48fb5e5c_0_142"/>
          <p:cNvPicPr preferRelativeResize="0"/>
          <p:nvPr/>
        </p:nvPicPr>
        <p:blipFill rotWithShape="1">
          <a:blip r:embed="rId3">
            <a:alphaModFix/>
          </a:blip>
          <a:srcRect l="17045" t="8624" r="17039" b="70929"/>
          <a:stretch/>
        </p:blipFill>
        <p:spPr>
          <a:xfrm>
            <a:off x="5652663" y="5270038"/>
            <a:ext cx="809950" cy="194750"/>
          </a:xfrm>
          <a:prstGeom prst="rect">
            <a:avLst/>
          </a:prstGeom>
          <a:noFill/>
          <a:ln>
            <a:noFill/>
          </a:ln>
        </p:spPr>
      </p:pic>
      <p:sp>
        <p:nvSpPr>
          <p:cNvPr id="1535" name="Google Shape;1535;g19e48fb5e5c_0_142"/>
          <p:cNvSpPr/>
          <p:nvPr/>
        </p:nvSpPr>
        <p:spPr>
          <a:xfrm>
            <a:off x="3221061" y="3878698"/>
            <a:ext cx="3257400" cy="2583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36" name="Google Shape;1536;g19e48fb5e5c_0_142"/>
          <p:cNvSpPr txBox="1"/>
          <p:nvPr/>
        </p:nvSpPr>
        <p:spPr>
          <a:xfrm>
            <a:off x="2561179" y="3814271"/>
            <a:ext cx="656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AR" sz="1200" b="1" i="0" u="none" strike="noStrike" cap="none">
                <a:solidFill>
                  <a:srgbClr val="7F7F7F"/>
                </a:solidFill>
                <a:latin typeface="Arial"/>
                <a:ea typeface="Arial"/>
                <a:cs typeface="Arial"/>
                <a:sym typeface="Arial"/>
              </a:rPr>
              <a:t>Nota 1</a:t>
            </a:r>
            <a:endParaRPr sz="1200" b="1" i="0" u="none" strike="noStrike" cap="none">
              <a:solidFill>
                <a:srgbClr val="7F7F7F"/>
              </a:solidFill>
              <a:latin typeface="Arial"/>
              <a:ea typeface="Arial"/>
              <a:cs typeface="Arial"/>
              <a:sym typeface="Arial"/>
            </a:endParaRPr>
          </a:p>
        </p:txBody>
      </p:sp>
      <p:sp>
        <p:nvSpPr>
          <p:cNvPr id="1537" name="Google Shape;1537;g19e48fb5e5c_0_142"/>
          <p:cNvSpPr txBox="1"/>
          <p:nvPr/>
        </p:nvSpPr>
        <p:spPr>
          <a:xfrm>
            <a:off x="6636550" y="3783800"/>
            <a:ext cx="5202900" cy="3075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s-AR" sz="1200"/>
              <a:t>2) No hay plano de obra antecedente: No se ha podido realizar el cotejo del relevamiento con plano de obra civil por no encontrarse el mismo en los antecedentes provistos al momento de la constitución del estado parcelario.</a:t>
            </a:r>
            <a:endParaRPr sz="1200"/>
          </a:p>
          <a:p>
            <a:pPr marL="0" lvl="0" indent="0" algn="just" rtl="0">
              <a:lnSpc>
                <a:spcPct val="115000"/>
              </a:lnSpc>
              <a:spcBef>
                <a:spcPts val="1200"/>
              </a:spcBef>
              <a:spcAft>
                <a:spcPts val="0"/>
              </a:spcAft>
              <a:buClr>
                <a:schemeClr val="dk1"/>
              </a:buClr>
              <a:buSzPts val="1100"/>
              <a:buFont typeface="Arial"/>
              <a:buNone/>
            </a:pPr>
            <a:r>
              <a:rPr lang="es-AR" sz="1200"/>
              <a:t>3) Construcciones no empadronadas por AGIP: Del cotejo con el certificado de empadronamiento surge que existen construcciones no empadronadas para las cuales la Agencia Gubernamental de Ingresos Públicos calculará el Valor Fiscal Homogéneo en base al relevamiento efectuado. Salvo acuerdo de partes en contrario, la deuda que pudiera generarse por las edificaciones no empadronadas serán imputadas al transmitente.</a:t>
            </a:r>
            <a:endParaRPr sz="1200"/>
          </a:p>
          <a:p>
            <a:pPr marL="0" lvl="0" indent="0" algn="l" rtl="0">
              <a:spcBef>
                <a:spcPts val="1200"/>
              </a:spcBef>
              <a:spcAft>
                <a:spcPts val="0"/>
              </a:spcAft>
              <a:buNone/>
            </a:pPr>
            <a:endParaRPr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6060581" y="1629753"/>
            <a:ext cx="5496419" cy="1934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516991" y="1625611"/>
            <a:ext cx="5492790" cy="1896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Google Shape;662;g107712e728d_0_0"/>
          <p:cNvSpPr txBox="1"/>
          <p:nvPr/>
        </p:nvSpPr>
        <p:spPr>
          <a:xfrm>
            <a:off x="158881" y="164900"/>
            <a:ext cx="117018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i="0" u="none" strike="noStrike" cap="none" dirty="0">
                <a:solidFill>
                  <a:srgbClr val="666666"/>
                </a:solidFill>
                <a:latin typeface="Montserrat"/>
                <a:ea typeface="Montserrat"/>
                <a:cs typeface="Montserrat"/>
                <a:sym typeface="Montserrat"/>
              </a:rPr>
              <a:t>TEMAS DEL </a:t>
            </a:r>
            <a:r>
              <a:rPr lang="es-AR" sz="2400" b="1" i="0" u="none" strike="noStrike" cap="none" dirty="0" smtClean="0">
                <a:solidFill>
                  <a:srgbClr val="666666"/>
                </a:solidFill>
                <a:latin typeface="Montserrat"/>
                <a:ea typeface="Montserrat"/>
                <a:cs typeface="Montserrat"/>
                <a:sym typeface="Montserrat"/>
              </a:rPr>
              <a:t>TALLER-ELEMENTOS DEL TRAMITE</a:t>
            </a:r>
            <a:endParaRPr sz="2400" b="1" i="0" u="none" strike="noStrike" cap="none" dirty="0">
              <a:solidFill>
                <a:srgbClr val="666666"/>
              </a:solidFill>
              <a:latin typeface="Montserrat"/>
              <a:ea typeface="Montserrat"/>
              <a:cs typeface="Montserrat"/>
              <a:sym typeface="Montserrat"/>
            </a:endParaRPr>
          </a:p>
        </p:txBody>
      </p:sp>
      <p:sp>
        <p:nvSpPr>
          <p:cNvPr id="5" name="Google Shape;663;g107712e728d_0_0"/>
          <p:cNvSpPr txBox="1"/>
          <p:nvPr/>
        </p:nvSpPr>
        <p:spPr>
          <a:xfrm>
            <a:off x="247525" y="633050"/>
            <a:ext cx="3443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6" name="CuadroTexto 5"/>
          <p:cNvSpPr txBox="1"/>
          <p:nvPr/>
        </p:nvSpPr>
        <p:spPr>
          <a:xfrm>
            <a:off x="466191" y="1625611"/>
            <a:ext cx="5543590" cy="1938992"/>
          </a:xfrm>
          <a:prstGeom prst="rect">
            <a:avLst/>
          </a:prstGeom>
          <a:solidFill>
            <a:srgbClr val="993366"/>
          </a:solidFill>
        </p:spPr>
        <p:txBody>
          <a:bodyPr wrap="square" rtlCol="0">
            <a:spAutoFit/>
          </a:bodyPr>
          <a:lstStyle/>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INFORME DE DOMINIO</a:t>
            </a:r>
          </a:p>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ENCOMIENDA PROFESIONAL</a:t>
            </a:r>
          </a:p>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PAGOS</a:t>
            </a:r>
          </a:p>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CERTIFICADO DE EMPADRONAMIENTO AGIP</a:t>
            </a:r>
          </a:p>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DXF DE MANZANA GEORREFERENCIADO.</a:t>
            </a:r>
            <a:endParaRPr lang="es-AR" sz="1600" dirty="0">
              <a:solidFill>
                <a:schemeClr val="bg1"/>
              </a:solidFill>
              <a:latin typeface="Copperplate Gothic Bold" panose="020E0705020206020404" pitchFamily="34" charset="0"/>
            </a:endParaRPr>
          </a:p>
        </p:txBody>
      </p:sp>
      <p:sp>
        <p:nvSpPr>
          <p:cNvPr id="7" name="CuadroTexto 6"/>
          <p:cNvSpPr txBox="1"/>
          <p:nvPr/>
        </p:nvSpPr>
        <p:spPr>
          <a:xfrm>
            <a:off x="1045028" y="1156515"/>
            <a:ext cx="2409372" cy="400110"/>
          </a:xfrm>
          <a:prstGeom prst="rect">
            <a:avLst/>
          </a:prstGeom>
          <a:noFill/>
        </p:spPr>
        <p:txBody>
          <a:bodyPr wrap="square" rtlCol="0">
            <a:spAutoFit/>
          </a:bodyPr>
          <a:lstStyle/>
          <a:p>
            <a:r>
              <a:rPr lang="es-AR" sz="2000" dirty="0">
                <a:latin typeface="Copperplate Gothic Bold" panose="020E0705020206020404" pitchFamily="34" charset="0"/>
              </a:rPr>
              <a:t>PROFESIONAL</a:t>
            </a:r>
          </a:p>
        </p:txBody>
      </p:sp>
      <p:sp>
        <p:nvSpPr>
          <p:cNvPr id="8" name="CuadroTexto 7"/>
          <p:cNvSpPr txBox="1"/>
          <p:nvPr/>
        </p:nvSpPr>
        <p:spPr>
          <a:xfrm>
            <a:off x="7714340" y="1156515"/>
            <a:ext cx="2409372" cy="400110"/>
          </a:xfrm>
          <a:prstGeom prst="rect">
            <a:avLst/>
          </a:prstGeom>
          <a:noFill/>
        </p:spPr>
        <p:txBody>
          <a:bodyPr wrap="square" rtlCol="0">
            <a:spAutoFit/>
          </a:bodyPr>
          <a:lstStyle/>
          <a:p>
            <a:r>
              <a:rPr lang="es-AR" sz="2000" dirty="0" smtClean="0">
                <a:latin typeface="Copperplate Gothic Bold" panose="020E0705020206020404" pitchFamily="34" charset="0"/>
              </a:rPr>
              <a:t>CATASTRO</a:t>
            </a:r>
            <a:endParaRPr lang="es-AR" sz="2000" dirty="0">
              <a:latin typeface="Copperplate Gothic Bold" panose="020E0705020206020404" pitchFamily="34" charset="0"/>
            </a:endParaRPr>
          </a:p>
        </p:txBody>
      </p:sp>
      <p:sp>
        <p:nvSpPr>
          <p:cNvPr id="9" name="CuadroTexto 8"/>
          <p:cNvSpPr txBox="1"/>
          <p:nvPr/>
        </p:nvSpPr>
        <p:spPr>
          <a:xfrm>
            <a:off x="6503270" y="1625611"/>
            <a:ext cx="432439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AR" sz="1600" dirty="0" smtClean="0">
                <a:latin typeface="Copperplate Gothic Bold" panose="020E0705020206020404" pitchFamily="34" charset="0"/>
              </a:rPr>
              <a:t>DOCUMENTACION CATASTRAL</a:t>
            </a:r>
            <a:endParaRPr lang="es-AR" sz="1600" dirty="0">
              <a:latin typeface="Copperplate Gothic Bold" panose="020E0705020206020404" pitchFamily="34" charset="0"/>
            </a:endParaRPr>
          </a:p>
          <a:p>
            <a:pPr marL="285750" indent="-285750">
              <a:lnSpc>
                <a:spcPct val="150000"/>
              </a:lnSpc>
              <a:buFont typeface="Wingdings" panose="05000000000000000000" pitchFamily="2" charset="2"/>
              <a:buChar char="q"/>
            </a:pPr>
            <a:r>
              <a:rPr lang="es-AR" sz="1600" dirty="0" smtClean="0">
                <a:latin typeface="Copperplate Gothic Bold" panose="020E0705020206020404" pitchFamily="34" charset="0"/>
              </a:rPr>
              <a:t>PLANOS DE MENSURA Y MH</a:t>
            </a:r>
          </a:p>
          <a:p>
            <a:pPr marL="285750" indent="-285750">
              <a:lnSpc>
                <a:spcPct val="150000"/>
              </a:lnSpc>
              <a:buFont typeface="Wingdings" panose="05000000000000000000" pitchFamily="2" charset="2"/>
              <a:buChar char="q"/>
            </a:pPr>
            <a:r>
              <a:rPr lang="es-AR" sz="1600" dirty="0" smtClean="0">
                <a:latin typeface="Copperplate Gothic Bold" panose="020E0705020206020404" pitchFamily="34" charset="0"/>
              </a:rPr>
              <a:t>PLANOS DE CATASTRO</a:t>
            </a:r>
          </a:p>
          <a:p>
            <a:pPr marL="285750" indent="-285750">
              <a:lnSpc>
                <a:spcPct val="150000"/>
              </a:lnSpc>
              <a:buFont typeface="Wingdings" panose="05000000000000000000" pitchFamily="2" charset="2"/>
              <a:buChar char="q"/>
            </a:pPr>
            <a:r>
              <a:rPr lang="es-AR" sz="1600" dirty="0" smtClean="0">
                <a:latin typeface="Copperplate Gothic Bold" panose="020E0705020206020404" pitchFamily="34" charset="0"/>
              </a:rPr>
              <a:t>PLANOS DE OBRA</a:t>
            </a:r>
          </a:p>
          <a:p>
            <a:pPr marL="285750" indent="-285750">
              <a:lnSpc>
                <a:spcPct val="150000"/>
              </a:lnSpc>
              <a:buFont typeface="Wingdings" panose="05000000000000000000" pitchFamily="2" charset="2"/>
              <a:buChar char="q"/>
            </a:pPr>
            <a:r>
              <a:rPr lang="es-AR" sz="1600" dirty="0" smtClean="0">
                <a:latin typeface="Copperplate Gothic Bold" panose="020E0705020206020404" pitchFamily="34" charset="0"/>
              </a:rPr>
              <a:t>OTROS DATOS.</a:t>
            </a:r>
            <a:endParaRPr lang="es-AR" sz="1600" dirty="0">
              <a:latin typeface="Copperplate Gothic Bold" panose="020E0705020206020404" pitchFamily="34" charset="0"/>
            </a:endParaRPr>
          </a:p>
        </p:txBody>
      </p:sp>
      <p:sp>
        <p:nvSpPr>
          <p:cNvPr id="16" name="CuadroTexto 15"/>
          <p:cNvSpPr txBox="1"/>
          <p:nvPr/>
        </p:nvSpPr>
        <p:spPr>
          <a:xfrm>
            <a:off x="6060580" y="3616731"/>
            <a:ext cx="5543591" cy="1958165"/>
          </a:xfrm>
          <a:prstGeom prst="rect">
            <a:avLst/>
          </a:prstGeom>
          <a:solidFill>
            <a:srgbClr val="993366"/>
          </a:solidFill>
        </p:spPr>
        <p:txBody>
          <a:bodyPr wrap="square" rtlCol="0">
            <a:spAutoFit/>
          </a:bodyPr>
          <a:lstStyle/>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INCORPORACION A LAS BASES DE DATOS CATASTRALES MULTIFINALITARIAS.</a:t>
            </a:r>
          </a:p>
          <a:p>
            <a:pPr marL="285750" indent="-285750">
              <a:lnSpc>
                <a:spcPct val="150000"/>
              </a:lnSpc>
              <a:buClr>
                <a:schemeClr val="bg1"/>
              </a:buClr>
              <a:buFont typeface="Wingdings" panose="05000000000000000000" pitchFamily="2" charset="2"/>
              <a:buChar char="q"/>
            </a:pPr>
            <a:r>
              <a:rPr lang="es-AR" sz="1600" dirty="0" smtClean="0">
                <a:solidFill>
                  <a:schemeClr val="bg1"/>
                </a:solidFill>
                <a:latin typeface="Copperplate Gothic Bold" panose="020E0705020206020404" pitchFamily="34" charset="0"/>
              </a:rPr>
              <a:t>CERTIFICADO DE CONSTITUCION DEL ESTADO PARCELARIO.</a:t>
            </a:r>
          </a:p>
          <a:p>
            <a:pPr marL="285750" indent="-285750">
              <a:lnSpc>
                <a:spcPct val="150000"/>
              </a:lnSpc>
              <a:buClr>
                <a:schemeClr val="bg1"/>
              </a:buClr>
              <a:buFont typeface="Wingdings" panose="05000000000000000000" pitchFamily="2" charset="2"/>
              <a:buChar char="q"/>
            </a:pPr>
            <a:endParaRPr lang="es-AR" sz="1600" dirty="0" smtClean="0">
              <a:solidFill>
                <a:schemeClr val="bg1"/>
              </a:solidFill>
              <a:latin typeface="Copperplate Gothic Bold" panose="020E0705020206020404" pitchFamily="34" charset="0"/>
            </a:endParaRPr>
          </a:p>
        </p:txBody>
      </p:sp>
      <p:sp>
        <p:nvSpPr>
          <p:cNvPr id="17" name="Rectángulo 16"/>
          <p:cNvSpPr/>
          <p:nvPr/>
        </p:nvSpPr>
        <p:spPr>
          <a:xfrm>
            <a:off x="466191" y="3628211"/>
            <a:ext cx="5543590" cy="1946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CuadroTexto 17"/>
          <p:cNvSpPr txBox="1"/>
          <p:nvPr/>
        </p:nvSpPr>
        <p:spPr>
          <a:xfrm>
            <a:off x="516990" y="3698433"/>
            <a:ext cx="5445619" cy="1815882"/>
          </a:xfrm>
          <a:prstGeom prst="rect">
            <a:avLst/>
          </a:prstGeom>
          <a:noFill/>
        </p:spPr>
        <p:txBody>
          <a:bodyPr wrap="square" rtlCol="0">
            <a:spAutoFit/>
          </a:bodyPr>
          <a:lstStyle/>
          <a:p>
            <a:pPr marL="285750" lvl="8" indent="-285750">
              <a:buFont typeface="Wingdings" panose="05000000000000000000" pitchFamily="2" charset="2"/>
              <a:buChar char="q"/>
            </a:pPr>
            <a:r>
              <a:rPr lang="es-AR" sz="1600" dirty="0" smtClean="0">
                <a:latin typeface="Copperplate Gothic Bold" panose="020E0705020206020404" pitchFamily="34" charset="0"/>
              </a:rPr>
              <a:t>FORMULARIO DE MENSURA</a:t>
            </a:r>
          </a:p>
          <a:p>
            <a:pPr marL="285750" lvl="8" indent="-285750">
              <a:buFont typeface="Wingdings" panose="05000000000000000000" pitchFamily="2" charset="2"/>
              <a:buChar char="q"/>
            </a:pPr>
            <a:r>
              <a:rPr lang="es-AR" sz="1600" dirty="0" smtClean="0">
                <a:latin typeface="Copperplate Gothic Bold" panose="020E0705020206020404" pitchFamily="34" charset="0"/>
              </a:rPr>
              <a:t>FORMULARIO DE DATOS DOMINIALES</a:t>
            </a:r>
            <a:endParaRPr lang="es-AR" sz="1600" dirty="0">
              <a:latin typeface="Copperplate Gothic Bold" panose="020E0705020206020404" pitchFamily="34" charset="0"/>
            </a:endParaRPr>
          </a:p>
          <a:p>
            <a:pPr marL="285750" lvl="8" indent="-285750">
              <a:buFont typeface="Wingdings" panose="05000000000000000000" pitchFamily="2" charset="2"/>
              <a:buChar char="q"/>
            </a:pPr>
            <a:r>
              <a:rPr lang="es-MX" sz="1600" dirty="0" smtClean="0">
                <a:latin typeface="Copperplate Gothic Bold" panose="020E0705020206020404" pitchFamily="34" charset="0"/>
              </a:rPr>
              <a:t>FORMULARIO DE AVALUO</a:t>
            </a:r>
          </a:p>
          <a:p>
            <a:pPr marL="285750" lvl="8" indent="-285750">
              <a:buFont typeface="Wingdings" panose="05000000000000000000" pitchFamily="2" charset="2"/>
              <a:buChar char="q"/>
            </a:pPr>
            <a:r>
              <a:rPr lang="es-MX" sz="1600" dirty="0" smtClean="0">
                <a:latin typeface="Copperplate Gothic Bold" panose="020E0705020206020404" pitchFamily="34" charset="0"/>
              </a:rPr>
              <a:t>FORMULARIO DE RESUMEN</a:t>
            </a:r>
          </a:p>
          <a:p>
            <a:pPr marL="285750" lvl="8" indent="-285750">
              <a:buFont typeface="Wingdings" panose="05000000000000000000" pitchFamily="2" charset="2"/>
              <a:buChar char="q"/>
            </a:pPr>
            <a:r>
              <a:rPr lang="es-MX" sz="1600" dirty="0" smtClean="0">
                <a:latin typeface="Copperplate Gothic Bold" panose="020E0705020206020404" pitchFamily="34" charset="0"/>
              </a:rPr>
              <a:t>CROQUIS DE PARCELA</a:t>
            </a:r>
          </a:p>
          <a:p>
            <a:pPr marL="285750" lvl="8" indent="-285750">
              <a:buFont typeface="Wingdings" panose="05000000000000000000" pitchFamily="2" charset="2"/>
              <a:buChar char="q"/>
            </a:pPr>
            <a:r>
              <a:rPr lang="es-MX" sz="1600" dirty="0" smtClean="0">
                <a:latin typeface="Copperplate Gothic Bold" panose="020E0705020206020404" pitchFamily="34" charset="0"/>
              </a:rPr>
              <a:t>ARCHIVO DE RELEVAMIENTO DXF</a:t>
            </a:r>
          </a:p>
          <a:p>
            <a:pPr marL="285750" lvl="8" indent="-285750">
              <a:buFont typeface="Wingdings" panose="05000000000000000000" pitchFamily="2" charset="2"/>
              <a:buChar char="q"/>
            </a:pPr>
            <a:r>
              <a:rPr lang="es-MX" sz="1600" dirty="0" smtClean="0">
                <a:latin typeface="Copperplate Gothic Bold" panose="020E0705020206020404" pitchFamily="34" charset="0"/>
              </a:rPr>
              <a:t>FOTO FACHADA</a:t>
            </a:r>
            <a:endParaRPr lang="es-AR" sz="1600" dirty="0">
              <a:latin typeface="Copperplate Gothic Bold" panose="020E0705020206020404" pitchFamily="34" charset="0"/>
            </a:endParaRPr>
          </a:p>
        </p:txBody>
      </p:sp>
    </p:spTree>
    <p:extLst>
      <p:ext uri="{BB962C8B-B14F-4D97-AF65-F5344CB8AC3E}">
        <p14:creationId xmlns:p14="http://schemas.microsoft.com/office/powerpoint/2010/main" val="148072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4" name="Google Shape;1544;g19e48fb5e5c_0_207"/>
          <p:cNvSpPr/>
          <p:nvPr/>
        </p:nvSpPr>
        <p:spPr>
          <a:xfrm>
            <a:off x="-43769" y="-28241"/>
            <a:ext cx="1669800" cy="6376800"/>
          </a:xfrm>
          <a:prstGeom prst="rect">
            <a:avLst/>
          </a:prstGeom>
          <a:gradFill>
            <a:gsLst>
              <a:gs pos="0">
                <a:srgbClr val="0B5394"/>
              </a:gs>
              <a:gs pos="100000">
                <a:srgbClr val="00FF00"/>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45" name="Google Shape;1545;g19e48fb5e5c_0_207"/>
          <p:cNvSpPr txBox="1"/>
          <p:nvPr/>
        </p:nvSpPr>
        <p:spPr>
          <a:xfrm rot="-5400000">
            <a:off x="-1802975" y="2436286"/>
            <a:ext cx="51882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4000">
                <a:solidFill>
                  <a:srgbClr val="FFFF00"/>
                </a:solidFill>
                <a:latin typeface="Bodoni"/>
                <a:ea typeface="Bodoni"/>
                <a:cs typeface="Bodoni"/>
                <a:sym typeface="Bodoni"/>
              </a:rPr>
              <a:t>RESUMEN</a:t>
            </a:r>
            <a:endParaRPr>
              <a:solidFill>
                <a:srgbClr val="FFFF00"/>
              </a:solidFill>
            </a:endParaRPr>
          </a:p>
          <a:p>
            <a:pPr marL="0" marR="0" lvl="0" indent="0" algn="l" rtl="0">
              <a:lnSpc>
                <a:spcPct val="100000"/>
              </a:lnSpc>
              <a:spcBef>
                <a:spcPts val="0"/>
              </a:spcBef>
              <a:spcAft>
                <a:spcPts val="0"/>
              </a:spcAft>
              <a:buNone/>
            </a:pPr>
            <a:r>
              <a:rPr lang="es-AR" sz="1600" b="1" i="0" u="none" strike="noStrike" cap="none">
                <a:solidFill>
                  <a:srgbClr val="FFFF00"/>
                </a:solidFill>
                <a:latin typeface="Arial"/>
                <a:ea typeface="Arial"/>
                <a:cs typeface="Arial"/>
                <a:sym typeface="Arial"/>
              </a:rPr>
              <a:t>RT: </a:t>
            </a:r>
            <a:r>
              <a:rPr lang="es-AR" sz="1600">
                <a:solidFill>
                  <a:srgbClr val="FFFF00"/>
                </a:solidFill>
              </a:rPr>
              <a:t>29.2 Formularios de Avalúo y Formulario Resumen </a:t>
            </a:r>
            <a:endParaRPr sz="1600" b="0" i="0" u="none" strike="noStrike" cap="none">
              <a:solidFill>
                <a:srgbClr val="FFFF00"/>
              </a:solidFill>
              <a:latin typeface="Bodoni"/>
              <a:ea typeface="Bodoni"/>
              <a:cs typeface="Bodoni"/>
              <a:sym typeface="Bodoni"/>
            </a:endParaRPr>
          </a:p>
        </p:txBody>
      </p:sp>
      <p:sp>
        <p:nvSpPr>
          <p:cNvPr id="1546" name="Google Shape;1546;g19e48fb5e5c_0_207"/>
          <p:cNvSpPr/>
          <p:nvPr/>
        </p:nvSpPr>
        <p:spPr>
          <a:xfrm>
            <a:off x="1626069" y="-26481"/>
            <a:ext cx="4921200" cy="6370800"/>
          </a:xfrm>
          <a:prstGeom prst="rect">
            <a:avLst/>
          </a:prstGeom>
          <a:solidFill>
            <a:srgbClr val="F4FF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547" name="Google Shape;1547;g19e48fb5e5c_0_207"/>
          <p:cNvCxnSpPr/>
          <p:nvPr/>
        </p:nvCxnSpPr>
        <p:spPr>
          <a:xfrm>
            <a:off x="6553616" y="601894"/>
            <a:ext cx="0" cy="4846200"/>
          </a:xfrm>
          <a:prstGeom prst="straightConnector1">
            <a:avLst/>
          </a:prstGeom>
          <a:noFill/>
          <a:ln w="9525" cap="flat" cmpd="sng">
            <a:solidFill>
              <a:srgbClr val="FDA739"/>
            </a:solidFill>
            <a:prstDash val="dash"/>
            <a:round/>
            <a:headEnd type="none" w="sm" len="sm"/>
            <a:tailEnd type="none" w="sm" len="sm"/>
          </a:ln>
        </p:spPr>
      </p:cxnSp>
      <p:sp>
        <p:nvSpPr>
          <p:cNvPr id="1548" name="Google Shape;1548;g19e48fb5e5c_0_207"/>
          <p:cNvSpPr txBox="1"/>
          <p:nvPr/>
        </p:nvSpPr>
        <p:spPr>
          <a:xfrm>
            <a:off x="2272665" y="370363"/>
            <a:ext cx="361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FORMULARIO TAD</a:t>
            </a:r>
            <a:endParaRPr sz="1400" b="1" i="0" u="none" strike="noStrike" cap="none">
              <a:solidFill>
                <a:srgbClr val="000000"/>
              </a:solidFill>
              <a:latin typeface="Arial"/>
              <a:ea typeface="Arial"/>
              <a:cs typeface="Arial"/>
              <a:sym typeface="Arial"/>
            </a:endParaRPr>
          </a:p>
        </p:txBody>
      </p:sp>
      <p:sp>
        <p:nvSpPr>
          <p:cNvPr id="1549" name="Google Shape;1549;g19e48fb5e5c_0_207"/>
          <p:cNvSpPr txBox="1"/>
          <p:nvPr/>
        </p:nvSpPr>
        <p:spPr>
          <a:xfrm>
            <a:off x="7017685" y="378792"/>
            <a:ext cx="3612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AR" sz="1400" b="1" i="0" u="none" strike="noStrike" cap="none">
                <a:solidFill>
                  <a:srgbClr val="000000"/>
                </a:solidFill>
                <a:latin typeface="Arial"/>
                <a:ea typeface="Arial"/>
                <a:cs typeface="Arial"/>
                <a:sym typeface="Arial"/>
              </a:rPr>
              <a:t>FORMATO DEL DATO A INGRESAR</a:t>
            </a:r>
            <a:endParaRPr sz="1400" b="1" i="0" u="none" strike="noStrike" cap="none">
              <a:solidFill>
                <a:srgbClr val="000000"/>
              </a:solidFill>
              <a:latin typeface="Arial"/>
              <a:ea typeface="Arial"/>
              <a:cs typeface="Arial"/>
              <a:sym typeface="Arial"/>
            </a:endParaRPr>
          </a:p>
        </p:txBody>
      </p:sp>
      <p:sp>
        <p:nvSpPr>
          <p:cNvPr id="1550" name="Google Shape;1550;g19e48fb5e5c_0_207"/>
          <p:cNvSpPr/>
          <p:nvPr/>
        </p:nvSpPr>
        <p:spPr>
          <a:xfrm>
            <a:off x="5049525" y="1531418"/>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1" name="Google Shape;1551;g19e48fb5e5c_0_207"/>
          <p:cNvSpPr txBox="1"/>
          <p:nvPr/>
        </p:nvSpPr>
        <p:spPr>
          <a:xfrm>
            <a:off x="2560699" y="1239800"/>
            <a:ext cx="2303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a:t>Superficies de la Parcela</a:t>
            </a:r>
            <a:endParaRPr sz="1000" b="0" i="0" u="none" strike="noStrike" cap="none">
              <a:solidFill>
                <a:srgbClr val="000000"/>
              </a:solidFill>
              <a:latin typeface="Arial"/>
              <a:ea typeface="Arial"/>
              <a:cs typeface="Arial"/>
              <a:sym typeface="Arial"/>
            </a:endParaRPr>
          </a:p>
        </p:txBody>
      </p:sp>
      <p:cxnSp>
        <p:nvCxnSpPr>
          <p:cNvPr id="1552" name="Google Shape;1552;g19e48fb5e5c_0_207"/>
          <p:cNvCxnSpPr/>
          <p:nvPr/>
        </p:nvCxnSpPr>
        <p:spPr>
          <a:xfrm rot="10800000" flipH="1">
            <a:off x="6620540" y="1599981"/>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553" name="Google Shape;1553;g19e48fb5e5c_0_207"/>
          <p:cNvCxnSpPr/>
          <p:nvPr/>
        </p:nvCxnSpPr>
        <p:spPr>
          <a:xfrm>
            <a:off x="6606684" y="5633141"/>
            <a:ext cx="1260300" cy="975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54" name="Google Shape;1554;g19e48fb5e5c_0_207"/>
          <p:cNvSpPr txBox="1"/>
          <p:nvPr/>
        </p:nvSpPr>
        <p:spPr>
          <a:xfrm>
            <a:off x="2531687" y="654395"/>
            <a:ext cx="24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nvGrpSpPr>
          <p:cNvPr id="1555" name="Google Shape;1555;g19e48fb5e5c_0_207"/>
          <p:cNvGrpSpPr/>
          <p:nvPr/>
        </p:nvGrpSpPr>
        <p:grpSpPr>
          <a:xfrm>
            <a:off x="6351746" y="3404059"/>
            <a:ext cx="153087" cy="114498"/>
            <a:chOff x="6651066" y="3973992"/>
            <a:chExt cx="304591" cy="290456"/>
          </a:xfrm>
        </p:grpSpPr>
        <p:cxnSp>
          <p:nvCxnSpPr>
            <p:cNvPr id="1556" name="Google Shape;1556;g19e48fb5e5c_0_207"/>
            <p:cNvCxnSpPr/>
            <p:nvPr/>
          </p:nvCxnSpPr>
          <p:spPr>
            <a:xfrm flipH="1">
              <a:off x="6801239" y="4119248"/>
              <a:ext cx="145800" cy="145200"/>
            </a:xfrm>
            <a:prstGeom prst="straightConnector1">
              <a:avLst/>
            </a:prstGeom>
            <a:noFill/>
            <a:ln w="9525" cap="flat" cmpd="sng">
              <a:solidFill>
                <a:srgbClr val="BFBFBF"/>
              </a:solidFill>
              <a:prstDash val="solid"/>
              <a:round/>
              <a:headEnd type="none" w="sm" len="sm"/>
              <a:tailEnd type="none" w="sm" len="sm"/>
            </a:ln>
          </p:spPr>
        </p:cxnSp>
        <p:cxnSp>
          <p:nvCxnSpPr>
            <p:cNvPr id="1557" name="Google Shape;1557;g19e48fb5e5c_0_207"/>
            <p:cNvCxnSpPr/>
            <p:nvPr/>
          </p:nvCxnSpPr>
          <p:spPr>
            <a:xfrm flipH="1">
              <a:off x="6651066" y="3973992"/>
              <a:ext cx="291600" cy="290400"/>
            </a:xfrm>
            <a:prstGeom prst="straightConnector1">
              <a:avLst/>
            </a:prstGeom>
            <a:noFill/>
            <a:ln w="9525" cap="flat" cmpd="sng">
              <a:solidFill>
                <a:srgbClr val="BFBFBF"/>
              </a:solidFill>
              <a:prstDash val="solid"/>
              <a:round/>
              <a:headEnd type="none" w="sm" len="sm"/>
              <a:tailEnd type="none" w="sm" len="sm"/>
            </a:ln>
          </p:spPr>
        </p:cxnSp>
        <p:cxnSp>
          <p:nvCxnSpPr>
            <p:cNvPr id="1558" name="Google Shape;1558;g19e48fb5e5c_0_207"/>
            <p:cNvCxnSpPr/>
            <p:nvPr/>
          </p:nvCxnSpPr>
          <p:spPr>
            <a:xfrm flipH="1">
              <a:off x="6732157" y="4035885"/>
              <a:ext cx="223500" cy="228300"/>
            </a:xfrm>
            <a:prstGeom prst="straightConnector1">
              <a:avLst/>
            </a:prstGeom>
            <a:noFill/>
            <a:ln w="9525" cap="flat" cmpd="sng">
              <a:solidFill>
                <a:srgbClr val="BFBFBF"/>
              </a:solidFill>
              <a:prstDash val="solid"/>
              <a:round/>
              <a:headEnd type="none" w="sm" len="sm"/>
              <a:tailEnd type="none" w="sm" len="sm"/>
            </a:ln>
          </p:spPr>
        </p:cxnSp>
      </p:grpSp>
      <p:sp>
        <p:nvSpPr>
          <p:cNvPr id="1559" name="Google Shape;1559;g19e48fb5e5c_0_207"/>
          <p:cNvSpPr txBox="1"/>
          <p:nvPr/>
        </p:nvSpPr>
        <p:spPr>
          <a:xfrm>
            <a:off x="2709525" y="1542929"/>
            <a:ext cx="1742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Superficie demolida</a:t>
            </a:r>
            <a:endParaRPr sz="1200" b="0" i="0" u="none" strike="noStrike" cap="none">
              <a:solidFill>
                <a:srgbClr val="595959"/>
              </a:solidFill>
              <a:latin typeface="Arial"/>
              <a:ea typeface="Arial"/>
              <a:cs typeface="Arial"/>
              <a:sym typeface="Arial"/>
            </a:endParaRPr>
          </a:p>
        </p:txBody>
      </p:sp>
      <p:sp>
        <p:nvSpPr>
          <p:cNvPr id="1560" name="Google Shape;1560;g19e48fb5e5c_0_207"/>
          <p:cNvSpPr/>
          <p:nvPr/>
        </p:nvSpPr>
        <p:spPr>
          <a:xfrm>
            <a:off x="5049398" y="1852509"/>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1" name="Google Shape;1561;g19e48fb5e5c_0_207"/>
          <p:cNvSpPr txBox="1"/>
          <p:nvPr/>
        </p:nvSpPr>
        <p:spPr>
          <a:xfrm>
            <a:off x="2709525" y="1864020"/>
            <a:ext cx="1742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Fecha de demolición</a:t>
            </a:r>
            <a:endParaRPr sz="1200" b="0" i="0" u="none" strike="noStrike" cap="none">
              <a:solidFill>
                <a:srgbClr val="595959"/>
              </a:solidFill>
              <a:latin typeface="Arial"/>
              <a:ea typeface="Arial"/>
              <a:cs typeface="Arial"/>
              <a:sym typeface="Arial"/>
            </a:endParaRPr>
          </a:p>
        </p:txBody>
      </p:sp>
      <p:sp>
        <p:nvSpPr>
          <p:cNvPr id="1562" name="Google Shape;1562;g19e48fb5e5c_0_207"/>
          <p:cNvSpPr/>
          <p:nvPr/>
        </p:nvSpPr>
        <p:spPr>
          <a:xfrm>
            <a:off x="5045684" y="2172174"/>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3" name="Google Shape;1563;g19e48fb5e5c_0_207"/>
          <p:cNvSpPr txBox="1"/>
          <p:nvPr/>
        </p:nvSpPr>
        <p:spPr>
          <a:xfrm>
            <a:off x="2709525" y="2183685"/>
            <a:ext cx="187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a:t>
            </a:r>
            <a:r>
              <a:rPr lang="es-AR" sz="1000">
                <a:solidFill>
                  <a:srgbClr val="595959"/>
                </a:solidFill>
              </a:rPr>
              <a:t>e Total existente</a:t>
            </a:r>
            <a:endParaRPr sz="1200" b="0" i="0" u="none" strike="noStrike" cap="none">
              <a:solidFill>
                <a:srgbClr val="595959"/>
              </a:solidFill>
              <a:latin typeface="Arial"/>
              <a:ea typeface="Arial"/>
              <a:cs typeface="Arial"/>
              <a:sym typeface="Arial"/>
            </a:endParaRPr>
          </a:p>
        </p:txBody>
      </p:sp>
      <p:sp>
        <p:nvSpPr>
          <p:cNvPr id="1564" name="Google Shape;1564;g19e48fb5e5c_0_207"/>
          <p:cNvSpPr/>
          <p:nvPr/>
        </p:nvSpPr>
        <p:spPr>
          <a:xfrm>
            <a:off x="5064272" y="2491839"/>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5" name="Google Shape;1565;g19e48fb5e5c_0_207"/>
          <p:cNvSpPr txBox="1"/>
          <p:nvPr/>
        </p:nvSpPr>
        <p:spPr>
          <a:xfrm>
            <a:off x="2709525" y="2503350"/>
            <a:ext cx="187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Tipo de destino</a:t>
            </a:r>
            <a:endParaRPr sz="1200" b="0" i="0" u="none" strike="noStrike" cap="none">
              <a:solidFill>
                <a:srgbClr val="595959"/>
              </a:solidFill>
              <a:latin typeface="Arial"/>
              <a:ea typeface="Arial"/>
              <a:cs typeface="Arial"/>
              <a:sym typeface="Arial"/>
            </a:endParaRPr>
          </a:p>
        </p:txBody>
      </p:sp>
      <p:sp>
        <p:nvSpPr>
          <p:cNvPr id="1566" name="Google Shape;1566;g19e48fb5e5c_0_207"/>
          <p:cNvSpPr/>
          <p:nvPr/>
        </p:nvSpPr>
        <p:spPr>
          <a:xfrm>
            <a:off x="5070083" y="4857753"/>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7" name="Google Shape;1567;g19e48fb5e5c_0_207"/>
          <p:cNvSpPr txBox="1"/>
          <p:nvPr/>
        </p:nvSpPr>
        <p:spPr>
          <a:xfrm>
            <a:off x="2719050" y="4869264"/>
            <a:ext cx="18798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Nombre del polígono</a:t>
            </a:r>
            <a:endParaRPr sz="1200" b="0" i="0" u="none" strike="noStrike" cap="none">
              <a:solidFill>
                <a:srgbClr val="595959"/>
              </a:solidFill>
              <a:latin typeface="Arial"/>
              <a:ea typeface="Arial"/>
              <a:cs typeface="Arial"/>
              <a:sym typeface="Arial"/>
            </a:endParaRPr>
          </a:p>
        </p:txBody>
      </p:sp>
      <p:sp>
        <p:nvSpPr>
          <p:cNvPr id="1568" name="Google Shape;1568;g19e48fb5e5c_0_207"/>
          <p:cNvSpPr/>
          <p:nvPr/>
        </p:nvSpPr>
        <p:spPr>
          <a:xfrm>
            <a:off x="5067995" y="30326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69" name="Google Shape;1569;g19e48fb5e5c_0_207"/>
          <p:cNvSpPr txBox="1"/>
          <p:nvPr/>
        </p:nvSpPr>
        <p:spPr>
          <a:xfrm>
            <a:off x="2709525" y="30441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Destino :</a:t>
            </a:r>
            <a:endParaRPr sz="1200" b="0" i="0" u="none" strike="noStrike" cap="none">
              <a:solidFill>
                <a:srgbClr val="595959"/>
              </a:solidFill>
              <a:latin typeface="Arial"/>
              <a:ea typeface="Arial"/>
              <a:cs typeface="Arial"/>
              <a:sym typeface="Arial"/>
            </a:endParaRPr>
          </a:p>
        </p:txBody>
      </p:sp>
      <p:cxnSp>
        <p:nvCxnSpPr>
          <p:cNvPr id="1570" name="Google Shape;1570;g19e48fb5e5c_0_207"/>
          <p:cNvCxnSpPr/>
          <p:nvPr/>
        </p:nvCxnSpPr>
        <p:spPr>
          <a:xfrm rot="10800000" flipH="1">
            <a:off x="6627977" y="3931048"/>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571" name="Google Shape;1571;g19e48fb5e5c_0_207"/>
          <p:cNvCxnSpPr/>
          <p:nvPr/>
        </p:nvCxnSpPr>
        <p:spPr>
          <a:xfrm rot="10800000" flipH="1">
            <a:off x="6635414" y="4250713"/>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572" name="Google Shape;1572;g19e48fb5e5c_0_207"/>
          <p:cNvCxnSpPr/>
          <p:nvPr/>
        </p:nvCxnSpPr>
        <p:spPr>
          <a:xfrm rot="10800000" flipH="1">
            <a:off x="6642851" y="4601974"/>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73" name="Google Shape;1573;g19e48fb5e5c_0_207"/>
          <p:cNvSpPr txBox="1"/>
          <p:nvPr/>
        </p:nvSpPr>
        <p:spPr>
          <a:xfrm>
            <a:off x="7756995" y="829725"/>
            <a:ext cx="512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 </a:t>
            </a:r>
            <a:r>
              <a:rPr lang="es-AR"/>
              <a:t>NO</a:t>
            </a:r>
            <a:endParaRPr sz="1400" b="0" i="0" u="none" strike="noStrike" cap="none">
              <a:solidFill>
                <a:srgbClr val="000000"/>
              </a:solidFill>
              <a:latin typeface="Arial"/>
              <a:ea typeface="Arial"/>
              <a:cs typeface="Arial"/>
              <a:sym typeface="Arial"/>
            </a:endParaRPr>
          </a:p>
        </p:txBody>
      </p:sp>
      <p:cxnSp>
        <p:nvCxnSpPr>
          <p:cNvPr id="1574" name="Google Shape;1574;g19e48fb5e5c_0_207"/>
          <p:cNvCxnSpPr/>
          <p:nvPr/>
        </p:nvCxnSpPr>
        <p:spPr>
          <a:xfrm>
            <a:off x="6661439" y="5899972"/>
            <a:ext cx="1157700" cy="957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75" name="Google Shape;1575;g19e48fb5e5c_0_207"/>
          <p:cNvSpPr txBox="1"/>
          <p:nvPr/>
        </p:nvSpPr>
        <p:spPr>
          <a:xfrm>
            <a:off x="2560701" y="782588"/>
            <a:ext cx="1533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a:t>Terreno Baldío</a:t>
            </a:r>
            <a:endParaRPr sz="1000" b="0" i="0" u="none" strike="noStrike" cap="none">
              <a:solidFill>
                <a:srgbClr val="000000"/>
              </a:solidFill>
              <a:latin typeface="Arial"/>
              <a:ea typeface="Arial"/>
              <a:cs typeface="Arial"/>
              <a:sym typeface="Arial"/>
            </a:endParaRPr>
          </a:p>
        </p:txBody>
      </p:sp>
      <p:sp>
        <p:nvSpPr>
          <p:cNvPr id="1576" name="Google Shape;1576;g19e48fb5e5c_0_207"/>
          <p:cNvSpPr/>
          <p:nvPr/>
        </p:nvSpPr>
        <p:spPr>
          <a:xfrm>
            <a:off x="5068000" y="896155"/>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77" name="Google Shape;1577;g19e48fb5e5c_0_207"/>
          <p:cNvCxnSpPr/>
          <p:nvPr/>
        </p:nvCxnSpPr>
        <p:spPr>
          <a:xfrm rot="10800000" flipH="1">
            <a:off x="6620540" y="100943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78" name="Google Shape;1578;g19e48fb5e5c_0_207"/>
          <p:cNvSpPr/>
          <p:nvPr/>
        </p:nvSpPr>
        <p:spPr>
          <a:xfrm rot="10800000" flipH="1">
            <a:off x="6313474" y="1016431"/>
            <a:ext cx="182400" cy="10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9" name="Google Shape;1579;g19e48fb5e5c_0_207"/>
          <p:cNvSpPr txBox="1"/>
          <p:nvPr/>
        </p:nvSpPr>
        <p:spPr>
          <a:xfrm>
            <a:off x="8683600" y="782600"/>
            <a:ext cx="3216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AR"/>
              <a:t>En caso de ser Baldío, no avanza el formulario</a:t>
            </a:r>
            <a:endParaRPr/>
          </a:p>
        </p:txBody>
      </p:sp>
      <p:sp>
        <p:nvSpPr>
          <p:cNvPr id="1580" name="Google Shape;1580;g19e48fb5e5c_0_207"/>
          <p:cNvSpPr txBox="1"/>
          <p:nvPr/>
        </p:nvSpPr>
        <p:spPr>
          <a:xfrm>
            <a:off x="2560699" y="2763800"/>
            <a:ext cx="2303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a:t>Destino</a:t>
            </a:r>
            <a:endParaRPr sz="1000" b="0" i="0" u="none" strike="noStrike" cap="none">
              <a:solidFill>
                <a:srgbClr val="000000"/>
              </a:solidFill>
              <a:latin typeface="Arial"/>
              <a:ea typeface="Arial"/>
              <a:cs typeface="Arial"/>
              <a:sym typeface="Arial"/>
            </a:endParaRPr>
          </a:p>
        </p:txBody>
      </p:sp>
      <p:sp>
        <p:nvSpPr>
          <p:cNvPr id="1581" name="Google Shape;1581;g19e48fb5e5c_0_207"/>
          <p:cNvSpPr txBox="1"/>
          <p:nvPr/>
        </p:nvSpPr>
        <p:spPr>
          <a:xfrm>
            <a:off x="2709525" y="3949050"/>
            <a:ext cx="2303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Fecha de construcción de sup.Nueva</a:t>
            </a:r>
            <a:endParaRPr sz="1200" b="0" i="0" u="none" strike="noStrike" cap="none">
              <a:solidFill>
                <a:srgbClr val="595959"/>
              </a:solidFill>
              <a:latin typeface="Arial"/>
              <a:ea typeface="Arial"/>
              <a:cs typeface="Arial"/>
              <a:sym typeface="Arial"/>
            </a:endParaRPr>
          </a:p>
        </p:txBody>
      </p:sp>
      <p:sp>
        <p:nvSpPr>
          <p:cNvPr id="1582" name="Google Shape;1582;g19e48fb5e5c_0_207"/>
          <p:cNvSpPr/>
          <p:nvPr/>
        </p:nvSpPr>
        <p:spPr>
          <a:xfrm>
            <a:off x="5067995" y="33374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3" name="Google Shape;1583;g19e48fb5e5c_0_207"/>
          <p:cNvSpPr txBox="1"/>
          <p:nvPr/>
        </p:nvSpPr>
        <p:spPr>
          <a:xfrm>
            <a:off x="2709525" y="33489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e</a:t>
            </a:r>
            <a:r>
              <a:rPr lang="es-AR" sz="1000">
                <a:solidFill>
                  <a:srgbClr val="595959"/>
                </a:solidFill>
              </a:rPr>
              <a:t>xistente en destino</a:t>
            </a:r>
            <a:endParaRPr sz="1200" b="0" i="0" u="none" strike="noStrike" cap="none">
              <a:solidFill>
                <a:srgbClr val="595959"/>
              </a:solidFill>
              <a:latin typeface="Arial"/>
              <a:ea typeface="Arial"/>
              <a:cs typeface="Arial"/>
              <a:sym typeface="Arial"/>
            </a:endParaRPr>
          </a:p>
        </p:txBody>
      </p:sp>
      <p:sp>
        <p:nvSpPr>
          <p:cNvPr id="1584" name="Google Shape;1584;g19e48fb5e5c_0_207"/>
          <p:cNvSpPr/>
          <p:nvPr/>
        </p:nvSpPr>
        <p:spPr>
          <a:xfrm>
            <a:off x="5067995" y="36422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5" name="Google Shape;1585;g19e48fb5e5c_0_207"/>
          <p:cNvSpPr txBox="1"/>
          <p:nvPr/>
        </p:nvSpPr>
        <p:spPr>
          <a:xfrm>
            <a:off x="2709525" y="36537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b="0" i="0" u="none" strike="noStrike" cap="none">
                <a:solidFill>
                  <a:srgbClr val="595959"/>
                </a:solidFill>
                <a:latin typeface="Arial"/>
                <a:ea typeface="Arial"/>
                <a:cs typeface="Arial"/>
                <a:sym typeface="Arial"/>
              </a:rPr>
              <a:t>Superficie </a:t>
            </a:r>
            <a:r>
              <a:rPr lang="es-AR" sz="1000">
                <a:solidFill>
                  <a:srgbClr val="595959"/>
                </a:solidFill>
              </a:rPr>
              <a:t>Nueva/Ampliada</a:t>
            </a:r>
            <a:endParaRPr sz="1200" b="0" i="0" u="none" strike="noStrike" cap="none">
              <a:solidFill>
                <a:srgbClr val="595959"/>
              </a:solidFill>
              <a:latin typeface="Arial"/>
              <a:ea typeface="Arial"/>
              <a:cs typeface="Arial"/>
              <a:sym typeface="Arial"/>
            </a:endParaRPr>
          </a:p>
        </p:txBody>
      </p:sp>
      <p:sp>
        <p:nvSpPr>
          <p:cNvPr id="1586" name="Google Shape;1586;g19e48fb5e5c_0_207"/>
          <p:cNvSpPr/>
          <p:nvPr/>
        </p:nvSpPr>
        <p:spPr>
          <a:xfrm>
            <a:off x="5067995" y="39470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7" name="Google Shape;1587;g19e48fb5e5c_0_207"/>
          <p:cNvSpPr/>
          <p:nvPr/>
        </p:nvSpPr>
        <p:spPr>
          <a:xfrm>
            <a:off x="5067995" y="42518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88" name="Google Shape;1588;g19e48fb5e5c_0_207"/>
          <p:cNvSpPr txBox="1"/>
          <p:nvPr/>
        </p:nvSpPr>
        <p:spPr>
          <a:xfrm>
            <a:off x="2709525" y="42633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Refacción</a:t>
            </a:r>
            <a:r>
              <a:rPr lang="es-AR" sz="1000" b="0" i="0" u="none" strike="noStrike" cap="none">
                <a:solidFill>
                  <a:srgbClr val="595959"/>
                </a:solidFill>
                <a:latin typeface="Arial"/>
                <a:ea typeface="Arial"/>
                <a:cs typeface="Arial"/>
                <a:sym typeface="Arial"/>
              </a:rPr>
              <a:t> de</a:t>
            </a:r>
            <a:r>
              <a:rPr lang="es-AR" sz="1000">
                <a:solidFill>
                  <a:srgbClr val="595959"/>
                </a:solidFill>
              </a:rPr>
              <a:t>l destino</a:t>
            </a:r>
            <a:r>
              <a:rPr lang="es-AR" sz="1000" b="0" i="0" u="none" strike="noStrike" cap="none">
                <a:solidFill>
                  <a:srgbClr val="595959"/>
                </a:solidFill>
                <a:latin typeface="Arial"/>
                <a:ea typeface="Arial"/>
                <a:cs typeface="Arial"/>
                <a:sym typeface="Arial"/>
              </a:rPr>
              <a:t> </a:t>
            </a:r>
            <a:endParaRPr sz="1200" b="0" i="0" u="none" strike="noStrike" cap="none">
              <a:solidFill>
                <a:srgbClr val="595959"/>
              </a:solidFill>
              <a:latin typeface="Arial"/>
              <a:ea typeface="Arial"/>
              <a:cs typeface="Arial"/>
              <a:sym typeface="Arial"/>
            </a:endParaRPr>
          </a:p>
        </p:txBody>
      </p:sp>
      <p:sp>
        <p:nvSpPr>
          <p:cNvPr id="1589" name="Google Shape;1589;g19e48fb5e5c_0_207"/>
          <p:cNvSpPr/>
          <p:nvPr/>
        </p:nvSpPr>
        <p:spPr>
          <a:xfrm>
            <a:off x="5067995" y="45566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90" name="Google Shape;1590;g19e48fb5e5c_0_207"/>
          <p:cNvSpPr txBox="1"/>
          <p:nvPr/>
        </p:nvSpPr>
        <p:spPr>
          <a:xfrm>
            <a:off x="2709525" y="45681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Estado del Edificio</a:t>
            </a:r>
            <a:endParaRPr sz="1200" b="0" i="0" u="none" strike="noStrike" cap="none">
              <a:solidFill>
                <a:srgbClr val="595959"/>
              </a:solidFill>
              <a:latin typeface="Arial"/>
              <a:ea typeface="Arial"/>
              <a:cs typeface="Arial"/>
              <a:sym typeface="Arial"/>
            </a:endParaRPr>
          </a:p>
        </p:txBody>
      </p:sp>
      <p:sp>
        <p:nvSpPr>
          <p:cNvPr id="1591" name="Google Shape;1591;g19e48fb5e5c_0_207"/>
          <p:cNvSpPr/>
          <p:nvPr/>
        </p:nvSpPr>
        <p:spPr>
          <a:xfrm>
            <a:off x="5067995" y="551551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92" name="Google Shape;1592;g19e48fb5e5c_0_207"/>
          <p:cNvSpPr txBox="1"/>
          <p:nvPr/>
        </p:nvSpPr>
        <p:spPr>
          <a:xfrm>
            <a:off x="2709525" y="55841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MH :</a:t>
            </a:r>
            <a:endParaRPr sz="1200" b="0" i="0" u="none" strike="noStrike" cap="none">
              <a:solidFill>
                <a:srgbClr val="595959"/>
              </a:solidFill>
              <a:latin typeface="Arial"/>
              <a:ea typeface="Arial"/>
              <a:cs typeface="Arial"/>
              <a:sym typeface="Arial"/>
            </a:endParaRPr>
          </a:p>
        </p:txBody>
      </p:sp>
      <p:sp>
        <p:nvSpPr>
          <p:cNvPr id="1593" name="Google Shape;1593;g19e48fb5e5c_0_207"/>
          <p:cNvSpPr txBox="1"/>
          <p:nvPr/>
        </p:nvSpPr>
        <p:spPr>
          <a:xfrm>
            <a:off x="2560699" y="5367300"/>
            <a:ext cx="2303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dirty="0"/>
              <a:t>Documentación Presentada</a:t>
            </a:r>
            <a:endParaRPr sz="1000" b="0" i="0" u="none" strike="noStrike" cap="none" dirty="0">
              <a:solidFill>
                <a:srgbClr val="000000"/>
              </a:solidFill>
              <a:latin typeface="Arial"/>
              <a:ea typeface="Arial"/>
              <a:cs typeface="Arial"/>
              <a:sym typeface="Arial"/>
            </a:endParaRPr>
          </a:p>
        </p:txBody>
      </p:sp>
      <p:sp>
        <p:nvSpPr>
          <p:cNvPr id="1594" name="Google Shape;1594;g19e48fb5e5c_0_207"/>
          <p:cNvSpPr/>
          <p:nvPr/>
        </p:nvSpPr>
        <p:spPr>
          <a:xfrm>
            <a:off x="5067995" y="580126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95" name="Google Shape;1595;g19e48fb5e5c_0_207"/>
          <p:cNvSpPr txBox="1"/>
          <p:nvPr/>
        </p:nvSpPr>
        <p:spPr>
          <a:xfrm>
            <a:off x="2709525" y="58127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PO :</a:t>
            </a:r>
            <a:endParaRPr sz="1200" b="0" i="0" u="none" strike="noStrike" cap="none">
              <a:solidFill>
                <a:srgbClr val="595959"/>
              </a:solidFill>
              <a:latin typeface="Arial"/>
              <a:ea typeface="Arial"/>
              <a:cs typeface="Arial"/>
              <a:sym typeface="Arial"/>
            </a:endParaRPr>
          </a:p>
        </p:txBody>
      </p:sp>
      <p:sp>
        <p:nvSpPr>
          <p:cNvPr id="1596" name="Google Shape;1596;g19e48fb5e5c_0_207"/>
          <p:cNvSpPr/>
          <p:nvPr/>
        </p:nvSpPr>
        <p:spPr>
          <a:xfrm>
            <a:off x="5067995" y="6077492"/>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1597" name="Google Shape;1597;g19e48fb5e5c_0_207"/>
          <p:cNvCxnSpPr/>
          <p:nvPr/>
        </p:nvCxnSpPr>
        <p:spPr>
          <a:xfrm rot="10800000" flipH="1">
            <a:off x="6620540" y="220958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598" name="Google Shape;1598;g19e48fb5e5c_0_207"/>
          <p:cNvSpPr txBox="1"/>
          <p:nvPr/>
        </p:nvSpPr>
        <p:spPr>
          <a:xfrm>
            <a:off x="7787575" y="2050100"/>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155.60</a:t>
            </a:r>
            <a:endParaRPr sz="1400" b="0" i="0" u="none" strike="noStrike" cap="none">
              <a:solidFill>
                <a:srgbClr val="000000"/>
              </a:solidFill>
              <a:latin typeface="Arial"/>
              <a:ea typeface="Arial"/>
              <a:cs typeface="Arial"/>
              <a:sym typeface="Arial"/>
            </a:endParaRPr>
          </a:p>
        </p:txBody>
      </p:sp>
      <p:sp>
        <p:nvSpPr>
          <p:cNvPr id="1599" name="Google Shape;1599;g19e48fb5e5c_0_207"/>
          <p:cNvSpPr txBox="1"/>
          <p:nvPr/>
        </p:nvSpPr>
        <p:spPr>
          <a:xfrm>
            <a:off x="7787575" y="1440500"/>
            <a:ext cx="76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sz="1400" b="0" i="0" u="none" strike="noStrike" cap="none">
                <a:solidFill>
                  <a:srgbClr val="000000"/>
                </a:solidFill>
                <a:latin typeface="Arial"/>
                <a:ea typeface="Arial"/>
                <a:cs typeface="Arial"/>
                <a:sym typeface="Arial"/>
              </a:rPr>
              <a:t> </a:t>
            </a:r>
            <a:r>
              <a:rPr lang="es-AR"/>
              <a:t>54.66</a:t>
            </a:r>
            <a:endParaRPr sz="1400" b="0" i="0" u="none" strike="noStrike" cap="none">
              <a:solidFill>
                <a:srgbClr val="000000"/>
              </a:solidFill>
              <a:latin typeface="Arial"/>
              <a:ea typeface="Arial"/>
              <a:cs typeface="Arial"/>
              <a:sym typeface="Arial"/>
            </a:endParaRPr>
          </a:p>
        </p:txBody>
      </p:sp>
      <p:sp>
        <p:nvSpPr>
          <p:cNvPr id="1600" name="Google Shape;1600;g19e48fb5e5c_0_207"/>
          <p:cNvSpPr txBox="1"/>
          <p:nvPr/>
        </p:nvSpPr>
        <p:spPr>
          <a:xfrm>
            <a:off x="2709525" y="6041378"/>
            <a:ext cx="20862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AR" sz="1000">
                <a:solidFill>
                  <a:srgbClr val="595959"/>
                </a:solidFill>
              </a:rPr>
              <a:t>AYSA :</a:t>
            </a:r>
            <a:endParaRPr sz="1200" b="0" i="0" u="none" strike="noStrike" cap="none">
              <a:solidFill>
                <a:srgbClr val="595959"/>
              </a:solidFill>
              <a:latin typeface="Arial"/>
              <a:ea typeface="Arial"/>
              <a:cs typeface="Arial"/>
              <a:sym typeface="Arial"/>
            </a:endParaRPr>
          </a:p>
        </p:txBody>
      </p:sp>
      <p:cxnSp>
        <p:nvCxnSpPr>
          <p:cNvPr id="1601" name="Google Shape;1601;g19e48fb5e5c_0_207"/>
          <p:cNvCxnSpPr/>
          <p:nvPr/>
        </p:nvCxnSpPr>
        <p:spPr>
          <a:xfrm rot="10800000" flipH="1">
            <a:off x="6620540" y="190478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602" name="Google Shape;1602;g19e48fb5e5c_0_207"/>
          <p:cNvCxnSpPr/>
          <p:nvPr/>
        </p:nvCxnSpPr>
        <p:spPr>
          <a:xfrm rot="10800000" flipH="1">
            <a:off x="6599240" y="307328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603" name="Google Shape;1603;g19e48fb5e5c_0_207"/>
          <p:cNvSpPr txBox="1"/>
          <p:nvPr/>
        </p:nvSpPr>
        <p:spPr>
          <a:xfrm>
            <a:off x="7766275" y="2913800"/>
            <a:ext cx="25899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VIVIENDA MULTIFAMILIAR</a:t>
            </a:r>
            <a:endParaRPr sz="1400" b="0" i="0" u="none" strike="noStrike" cap="none">
              <a:solidFill>
                <a:srgbClr val="000000"/>
              </a:solidFill>
              <a:latin typeface="Arial"/>
              <a:ea typeface="Arial"/>
              <a:cs typeface="Arial"/>
              <a:sym typeface="Arial"/>
            </a:endParaRPr>
          </a:p>
        </p:txBody>
      </p:sp>
      <p:sp>
        <p:nvSpPr>
          <p:cNvPr id="1604" name="Google Shape;1604;g19e48fb5e5c_0_207"/>
          <p:cNvSpPr txBox="1"/>
          <p:nvPr/>
        </p:nvSpPr>
        <p:spPr>
          <a:xfrm>
            <a:off x="7787575" y="1745300"/>
            <a:ext cx="107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AR"/>
              <a:t>29/05/2021</a:t>
            </a:r>
            <a:endParaRPr sz="1400" b="0" i="0" u="none" strike="noStrike" cap="none">
              <a:solidFill>
                <a:srgbClr val="000000"/>
              </a:solidFill>
              <a:latin typeface="Arial"/>
              <a:ea typeface="Arial"/>
              <a:cs typeface="Arial"/>
              <a:sym typeface="Arial"/>
            </a:endParaRPr>
          </a:p>
        </p:txBody>
      </p:sp>
      <p:cxnSp>
        <p:nvCxnSpPr>
          <p:cNvPr id="1605" name="Google Shape;1605;g19e48fb5e5c_0_207"/>
          <p:cNvCxnSpPr/>
          <p:nvPr/>
        </p:nvCxnSpPr>
        <p:spPr>
          <a:xfrm rot="10800000" flipH="1">
            <a:off x="6620540" y="251438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606" name="Google Shape;1606;g19e48fb5e5c_0_207"/>
          <p:cNvSpPr txBox="1"/>
          <p:nvPr/>
        </p:nvSpPr>
        <p:spPr>
          <a:xfrm>
            <a:off x="7787575" y="2354900"/>
            <a:ext cx="25899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Único</a:t>
            </a:r>
            <a:endParaRPr sz="1400" b="0" i="0" u="none" strike="noStrike" cap="none">
              <a:solidFill>
                <a:srgbClr val="000000"/>
              </a:solidFill>
              <a:latin typeface="Arial"/>
              <a:ea typeface="Arial"/>
              <a:cs typeface="Arial"/>
              <a:sym typeface="Arial"/>
            </a:endParaRPr>
          </a:p>
        </p:txBody>
      </p:sp>
      <p:cxnSp>
        <p:nvCxnSpPr>
          <p:cNvPr id="1607" name="Google Shape;1607;g19e48fb5e5c_0_207"/>
          <p:cNvCxnSpPr/>
          <p:nvPr/>
        </p:nvCxnSpPr>
        <p:spPr>
          <a:xfrm rot="10800000" flipH="1">
            <a:off x="6602965" y="2774407"/>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608" name="Google Shape;1608;g19e48fb5e5c_0_207"/>
          <p:cNvSpPr txBox="1"/>
          <p:nvPr/>
        </p:nvSpPr>
        <p:spPr>
          <a:xfrm>
            <a:off x="7787575" y="4078925"/>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a:t>
            </a:r>
            <a:endParaRPr sz="1400" b="0" i="0" u="none" strike="noStrike" cap="none">
              <a:solidFill>
                <a:srgbClr val="000000"/>
              </a:solidFill>
              <a:latin typeface="Arial"/>
              <a:ea typeface="Arial"/>
              <a:cs typeface="Arial"/>
              <a:sym typeface="Arial"/>
            </a:endParaRPr>
          </a:p>
        </p:txBody>
      </p:sp>
      <p:grpSp>
        <p:nvGrpSpPr>
          <p:cNvPr id="1609" name="Google Shape;1609;g19e48fb5e5c_0_207"/>
          <p:cNvGrpSpPr/>
          <p:nvPr/>
        </p:nvGrpSpPr>
        <p:grpSpPr>
          <a:xfrm>
            <a:off x="2177426" y="2756912"/>
            <a:ext cx="431818" cy="290685"/>
            <a:chOff x="3071951" y="8959725"/>
            <a:chExt cx="431818" cy="290685"/>
          </a:xfrm>
        </p:grpSpPr>
        <p:sp>
          <p:nvSpPr>
            <p:cNvPr id="1610" name="Google Shape;1610;g19e48fb5e5c_0_207"/>
            <p:cNvSpPr/>
            <p:nvPr/>
          </p:nvSpPr>
          <p:spPr>
            <a:xfrm>
              <a:off x="3126993" y="9033880"/>
              <a:ext cx="147000" cy="147000"/>
            </a:xfrm>
            <a:prstGeom prst="ellipse">
              <a:avLst/>
            </a:prstGeom>
            <a:solidFill>
              <a:srgbClr val="007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1" name="Google Shape;1611;g19e48fb5e5c_0_207"/>
            <p:cNvSpPr/>
            <p:nvPr/>
          </p:nvSpPr>
          <p:spPr>
            <a:xfrm>
              <a:off x="3338486" y="9033880"/>
              <a:ext cx="147000" cy="147000"/>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2" name="Google Shape;1612;g19e48fb5e5c_0_207"/>
            <p:cNvSpPr txBox="1"/>
            <p:nvPr/>
          </p:nvSpPr>
          <p:spPr>
            <a:xfrm>
              <a:off x="3071951" y="8973510"/>
              <a:ext cx="247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sp>
          <p:nvSpPr>
            <p:cNvPr id="1613" name="Google Shape;1613;g19e48fb5e5c_0_207"/>
            <p:cNvSpPr txBox="1"/>
            <p:nvPr/>
          </p:nvSpPr>
          <p:spPr>
            <a:xfrm>
              <a:off x="3333669" y="8959725"/>
              <a:ext cx="1701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chemeClr val="lt1"/>
                  </a:solidFill>
                  <a:latin typeface="Arial"/>
                  <a:ea typeface="Arial"/>
                  <a:cs typeface="Arial"/>
                  <a:sym typeface="Arial"/>
                </a:rPr>
                <a:t>-</a:t>
              </a:r>
              <a:endParaRPr sz="1200" b="0" i="0" u="none" strike="noStrike" cap="none">
                <a:solidFill>
                  <a:schemeClr val="lt1"/>
                </a:solidFill>
                <a:latin typeface="Arial"/>
                <a:ea typeface="Arial"/>
                <a:cs typeface="Arial"/>
                <a:sym typeface="Arial"/>
              </a:endParaRPr>
            </a:p>
          </p:txBody>
        </p:sp>
      </p:grpSp>
      <p:cxnSp>
        <p:nvCxnSpPr>
          <p:cNvPr id="1614" name="Google Shape;1614;g19e48fb5e5c_0_207"/>
          <p:cNvCxnSpPr/>
          <p:nvPr/>
        </p:nvCxnSpPr>
        <p:spPr>
          <a:xfrm>
            <a:off x="6632864" y="6176197"/>
            <a:ext cx="1157700" cy="957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615" name="Google Shape;1615;g19e48fb5e5c_0_207"/>
          <p:cNvCxnSpPr/>
          <p:nvPr/>
        </p:nvCxnSpPr>
        <p:spPr>
          <a:xfrm rot="10800000" flipH="1">
            <a:off x="6599240" y="337808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616" name="Google Shape;1616;g19e48fb5e5c_0_207"/>
          <p:cNvCxnSpPr/>
          <p:nvPr/>
        </p:nvCxnSpPr>
        <p:spPr>
          <a:xfrm rot="10800000" flipH="1">
            <a:off x="6599240" y="3682882"/>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cxnSp>
        <p:nvCxnSpPr>
          <p:cNvPr id="1617" name="Google Shape;1617;g19e48fb5e5c_0_207"/>
          <p:cNvCxnSpPr/>
          <p:nvPr/>
        </p:nvCxnSpPr>
        <p:spPr>
          <a:xfrm rot="10800000" flipH="1">
            <a:off x="6642851" y="4906774"/>
            <a:ext cx="1176300" cy="100800"/>
          </a:xfrm>
          <a:prstGeom prst="bentConnector3">
            <a:avLst>
              <a:gd name="adj1" fmla="val 50000"/>
            </a:avLst>
          </a:prstGeom>
          <a:noFill/>
          <a:ln w="9525" cap="flat" cmpd="sng">
            <a:solidFill>
              <a:srgbClr val="FDA739"/>
            </a:solidFill>
            <a:prstDash val="solid"/>
            <a:round/>
            <a:headEnd type="none" w="sm" len="sm"/>
            <a:tailEnd type="triangle" w="med" len="med"/>
          </a:ln>
        </p:spPr>
      </p:cxnSp>
      <p:sp>
        <p:nvSpPr>
          <p:cNvPr id="1618" name="Google Shape;1618;g19e48fb5e5c_0_207"/>
          <p:cNvSpPr txBox="1"/>
          <p:nvPr/>
        </p:nvSpPr>
        <p:spPr>
          <a:xfrm>
            <a:off x="7787575" y="3193100"/>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dirty="0">
                <a:solidFill>
                  <a:schemeClr val="dk1"/>
                </a:solidFill>
              </a:rPr>
              <a:t>75.58</a:t>
            </a:r>
            <a:endParaRPr sz="1400" b="0" i="0" u="none" strike="noStrike" cap="none" dirty="0">
              <a:solidFill>
                <a:srgbClr val="000000"/>
              </a:solidFill>
              <a:latin typeface="Arial"/>
              <a:ea typeface="Arial"/>
              <a:cs typeface="Arial"/>
              <a:sym typeface="Arial"/>
            </a:endParaRPr>
          </a:p>
        </p:txBody>
      </p:sp>
      <p:sp>
        <p:nvSpPr>
          <p:cNvPr id="1619" name="Google Shape;1619;g19e48fb5e5c_0_207"/>
          <p:cNvSpPr txBox="1"/>
          <p:nvPr/>
        </p:nvSpPr>
        <p:spPr>
          <a:xfrm>
            <a:off x="7787575" y="3497900"/>
            <a:ext cx="1075500" cy="307800"/>
          </a:xfrm>
          <a:prstGeom prst="rect">
            <a:avLst/>
          </a:prstGeom>
          <a:noFill/>
          <a:ln>
            <a:noFill/>
          </a:ln>
        </p:spPr>
        <p:txBody>
          <a:bodyPr spcFirstLastPara="1" wrap="square" lIns="91425" tIns="45700" rIns="91425" bIns="45700" anchor="t" anchorCtr="0">
            <a:spAutoFit/>
          </a:bodyPr>
          <a:lstStyle/>
          <a:p>
            <a:pPr lvl="0">
              <a:buClr>
                <a:schemeClr val="dk1"/>
              </a:buClr>
              <a:buSzPts val="1400"/>
            </a:pPr>
            <a:r>
              <a:rPr lang="es-AR" dirty="0">
                <a:solidFill>
                  <a:schemeClr val="dk1"/>
                </a:solidFill>
              </a:rPr>
              <a:t>75.58</a:t>
            </a:r>
            <a:endParaRPr lang="es-AR" dirty="0"/>
          </a:p>
        </p:txBody>
      </p:sp>
      <p:sp>
        <p:nvSpPr>
          <p:cNvPr id="1620" name="Google Shape;1620;g19e48fb5e5c_0_207"/>
          <p:cNvSpPr txBox="1"/>
          <p:nvPr/>
        </p:nvSpPr>
        <p:spPr>
          <a:xfrm>
            <a:off x="7787575" y="3764600"/>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01/01/2022</a:t>
            </a:r>
            <a:endParaRPr sz="1400" b="0" i="0" u="none" strike="noStrike" cap="none">
              <a:solidFill>
                <a:srgbClr val="000000"/>
              </a:solidFill>
              <a:latin typeface="Arial"/>
              <a:ea typeface="Arial"/>
              <a:cs typeface="Arial"/>
              <a:sym typeface="Arial"/>
            </a:endParaRPr>
          </a:p>
        </p:txBody>
      </p:sp>
      <p:sp>
        <p:nvSpPr>
          <p:cNvPr id="1621" name="Google Shape;1621;g19e48fb5e5c_0_207"/>
          <p:cNvSpPr txBox="1"/>
          <p:nvPr/>
        </p:nvSpPr>
        <p:spPr>
          <a:xfrm>
            <a:off x="7778050" y="4459925"/>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REGULAR</a:t>
            </a:r>
            <a:endParaRPr sz="1400" b="0" i="0" u="none" strike="noStrike" cap="none">
              <a:solidFill>
                <a:srgbClr val="000000"/>
              </a:solidFill>
              <a:latin typeface="Arial"/>
              <a:ea typeface="Arial"/>
              <a:cs typeface="Arial"/>
              <a:sym typeface="Arial"/>
            </a:endParaRPr>
          </a:p>
        </p:txBody>
      </p:sp>
      <p:sp>
        <p:nvSpPr>
          <p:cNvPr id="1622" name="Google Shape;1622;g19e48fb5e5c_0_207"/>
          <p:cNvSpPr txBox="1"/>
          <p:nvPr/>
        </p:nvSpPr>
        <p:spPr>
          <a:xfrm>
            <a:off x="7778050" y="4764725"/>
            <a:ext cx="3573300" cy="502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s-AR" sz="1100" b="1" dirty="0" smtClean="0"/>
              <a:t>form:1/1/polig:1 </a:t>
            </a:r>
            <a:r>
              <a:rPr lang="es-AR" sz="1100" b="1" dirty="0"/>
              <a:t>y </a:t>
            </a:r>
            <a:r>
              <a:rPr lang="es-AR" sz="1100" b="1" dirty="0" smtClean="0">
                <a:solidFill>
                  <a:schemeClr val="dk1"/>
                </a:solidFill>
                <a:latin typeface="Calibri"/>
                <a:ea typeface="Calibri"/>
                <a:cs typeface="Calibri"/>
                <a:sym typeface="Calibri"/>
              </a:rPr>
              <a:t>form:1/1/polig:2</a:t>
            </a:r>
            <a:endParaRPr sz="1100" b="1" dirty="0"/>
          </a:p>
          <a:p>
            <a:pPr marL="0" lvl="0" indent="0" algn="l" rtl="0">
              <a:spcBef>
                <a:spcPts val="0"/>
              </a:spcBef>
              <a:spcAft>
                <a:spcPts val="0"/>
              </a:spcAft>
              <a:buClr>
                <a:schemeClr val="dk1"/>
              </a:buClr>
              <a:buSzPts val="1400"/>
              <a:buFont typeface="Arial"/>
              <a:buNone/>
            </a:pPr>
            <a:endParaRPr dirty="0">
              <a:solidFill>
                <a:schemeClr val="dk1"/>
              </a:solidFill>
            </a:endParaRPr>
          </a:p>
        </p:txBody>
      </p:sp>
      <p:sp>
        <p:nvSpPr>
          <p:cNvPr id="1623" name="Google Shape;1623;g19e48fb5e5c_0_207"/>
          <p:cNvSpPr txBox="1"/>
          <p:nvPr/>
        </p:nvSpPr>
        <p:spPr>
          <a:xfrm>
            <a:off x="7930450" y="5450525"/>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a:t>
            </a:r>
            <a:endParaRPr sz="1400" b="0" i="0" u="none" strike="noStrike" cap="none">
              <a:solidFill>
                <a:srgbClr val="000000"/>
              </a:solidFill>
              <a:latin typeface="Arial"/>
              <a:ea typeface="Arial"/>
              <a:cs typeface="Arial"/>
              <a:sym typeface="Arial"/>
            </a:endParaRPr>
          </a:p>
        </p:txBody>
      </p:sp>
      <p:sp>
        <p:nvSpPr>
          <p:cNvPr id="1624" name="Google Shape;1624;g19e48fb5e5c_0_207"/>
          <p:cNvSpPr txBox="1"/>
          <p:nvPr/>
        </p:nvSpPr>
        <p:spPr>
          <a:xfrm>
            <a:off x="7930450" y="5755325"/>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a:t>
            </a:r>
            <a:endParaRPr sz="1400" b="0" i="0" u="none" strike="noStrike" cap="none">
              <a:solidFill>
                <a:srgbClr val="000000"/>
              </a:solidFill>
              <a:latin typeface="Arial"/>
              <a:ea typeface="Arial"/>
              <a:cs typeface="Arial"/>
              <a:sym typeface="Arial"/>
            </a:endParaRPr>
          </a:p>
        </p:txBody>
      </p:sp>
      <p:sp>
        <p:nvSpPr>
          <p:cNvPr id="1625" name="Google Shape;1625;g19e48fb5e5c_0_207"/>
          <p:cNvSpPr txBox="1"/>
          <p:nvPr/>
        </p:nvSpPr>
        <p:spPr>
          <a:xfrm>
            <a:off x="7930450" y="6060125"/>
            <a:ext cx="1075500" cy="30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es-AR">
                <a:solidFill>
                  <a:schemeClr val="dk1"/>
                </a:solidFill>
              </a:rPr>
              <a:t>-</a:t>
            </a:r>
            <a:endParaRPr sz="1400" b="0" i="0" u="none" strike="noStrike" cap="none">
              <a:solidFill>
                <a:srgbClr val="000000"/>
              </a:solidFill>
              <a:latin typeface="Arial"/>
              <a:ea typeface="Arial"/>
              <a:cs typeface="Arial"/>
              <a:sym typeface="Arial"/>
            </a:endParaRPr>
          </a:p>
        </p:txBody>
      </p:sp>
      <p:sp>
        <p:nvSpPr>
          <p:cNvPr id="87" name="Google Shape;1593;g19e48fb5e5c_0_207"/>
          <p:cNvSpPr txBox="1"/>
          <p:nvPr/>
        </p:nvSpPr>
        <p:spPr>
          <a:xfrm>
            <a:off x="2561457" y="5117238"/>
            <a:ext cx="23031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AR" sz="1200" b="1" dirty="0" smtClean="0">
                <a:solidFill>
                  <a:schemeClr val="tx1"/>
                </a:solidFill>
              </a:rPr>
              <a:t>Observaciones</a:t>
            </a:r>
            <a:endParaRPr sz="1000" b="0" i="0" u="none" strike="noStrike" cap="none" dirty="0">
              <a:solidFill>
                <a:schemeClr val="tx1"/>
              </a:solidFill>
              <a:sym typeface="Arial"/>
            </a:endParaRPr>
          </a:p>
        </p:txBody>
      </p:sp>
      <p:sp>
        <p:nvSpPr>
          <p:cNvPr id="88" name="Google Shape;1591;g19e48fb5e5c_0_207"/>
          <p:cNvSpPr/>
          <p:nvPr/>
        </p:nvSpPr>
        <p:spPr>
          <a:xfrm>
            <a:off x="5068574" y="5174307"/>
            <a:ext cx="1440000" cy="232500"/>
          </a:xfrm>
          <a:prstGeom prst="rect">
            <a:avLst/>
          </a:prstGeom>
          <a:solidFill>
            <a:srgbClr val="F2F2F2"/>
          </a:solidFill>
          <a:ln w="25400" cap="flat" cmpd="sng">
            <a:solidFill>
              <a:schemeClr val="lt2"/>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6"/>
          <p:cNvSpPr txBox="1"/>
          <p:nvPr/>
        </p:nvSpPr>
        <p:spPr>
          <a:xfrm>
            <a:off x="4541050" y="1776425"/>
            <a:ext cx="51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6" name="Imagen 5"/>
          <p:cNvPicPr>
            <a:picLocks noChangeAspect="1"/>
          </p:cNvPicPr>
          <p:nvPr/>
        </p:nvPicPr>
        <p:blipFill>
          <a:blip r:embed="rId3"/>
          <a:stretch>
            <a:fillRect/>
          </a:stretch>
        </p:blipFill>
        <p:spPr>
          <a:xfrm>
            <a:off x="553141" y="3013704"/>
            <a:ext cx="2463518" cy="2375981"/>
          </a:xfrm>
          <a:prstGeom prst="rect">
            <a:avLst/>
          </a:prstGeom>
          <a:ln w="38100">
            <a:solidFill>
              <a:schemeClr val="tx1"/>
            </a:solidFill>
          </a:ln>
        </p:spPr>
      </p:pic>
      <p:pic>
        <p:nvPicPr>
          <p:cNvPr id="8" name="Imagen 7"/>
          <p:cNvPicPr>
            <a:picLocks noChangeAspect="1"/>
          </p:cNvPicPr>
          <p:nvPr/>
        </p:nvPicPr>
        <p:blipFill>
          <a:blip r:embed="rId4"/>
          <a:stretch>
            <a:fillRect/>
          </a:stretch>
        </p:blipFill>
        <p:spPr>
          <a:xfrm>
            <a:off x="3099946" y="3010442"/>
            <a:ext cx="2192353" cy="2379243"/>
          </a:xfrm>
          <a:prstGeom prst="rect">
            <a:avLst/>
          </a:prstGeom>
          <a:ln w="38100">
            <a:solidFill>
              <a:schemeClr val="tx1"/>
            </a:solidFill>
          </a:ln>
        </p:spPr>
      </p:pic>
      <p:pic>
        <p:nvPicPr>
          <p:cNvPr id="9" name="Imagen 8"/>
          <p:cNvPicPr>
            <a:picLocks noChangeAspect="1"/>
          </p:cNvPicPr>
          <p:nvPr/>
        </p:nvPicPr>
        <p:blipFill>
          <a:blip r:embed="rId5"/>
          <a:stretch>
            <a:fillRect/>
          </a:stretch>
        </p:blipFill>
        <p:spPr>
          <a:xfrm>
            <a:off x="5388603" y="3003762"/>
            <a:ext cx="5503631" cy="2385923"/>
          </a:xfrm>
          <a:prstGeom prst="rect">
            <a:avLst/>
          </a:prstGeom>
          <a:ln w="38100">
            <a:solidFill>
              <a:schemeClr val="tx1"/>
            </a:solidFill>
          </a:ln>
        </p:spPr>
      </p:pic>
      <p:pic>
        <p:nvPicPr>
          <p:cNvPr id="10" name="Imagen 9"/>
          <p:cNvPicPr>
            <a:picLocks noChangeAspect="1"/>
          </p:cNvPicPr>
          <p:nvPr/>
        </p:nvPicPr>
        <p:blipFill>
          <a:blip r:embed="rId6"/>
          <a:stretch>
            <a:fillRect/>
          </a:stretch>
        </p:blipFill>
        <p:spPr>
          <a:xfrm>
            <a:off x="1387497" y="565784"/>
            <a:ext cx="9040487" cy="2076740"/>
          </a:xfrm>
          <a:prstGeom prst="rect">
            <a:avLst/>
          </a:prstGeom>
        </p:spPr>
      </p:pic>
      <p:sp>
        <p:nvSpPr>
          <p:cNvPr id="2" name="CuadroTexto 1"/>
          <p:cNvSpPr txBox="1"/>
          <p:nvPr/>
        </p:nvSpPr>
        <p:spPr>
          <a:xfrm>
            <a:off x="2922970" y="5692880"/>
            <a:ext cx="2637177" cy="738664"/>
          </a:xfrm>
          <a:prstGeom prst="rect">
            <a:avLst/>
          </a:prstGeom>
          <a:noFill/>
        </p:spPr>
        <p:txBody>
          <a:bodyPr wrap="square" rtlCol="0">
            <a:spAutoFit/>
          </a:bodyPr>
          <a:lstStyle/>
          <a:p>
            <a:r>
              <a:rPr lang="es-AR" dirty="0" smtClean="0"/>
              <a:t>Se proponen dos polígonos en PB suponiendo características diferentes</a:t>
            </a:r>
            <a:endParaRPr lang="es-AR" dirty="0"/>
          </a:p>
        </p:txBody>
      </p:sp>
      <p:pic>
        <p:nvPicPr>
          <p:cNvPr id="11" name="Imagen 10" descr="Día Escudo &lt;strong&gt;Etiqueta&lt;/strong&gt; De Precio · Gráficos vectoriales gratis en Pixab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809508">
            <a:off x="10483901" y="107916"/>
            <a:ext cx="1608747" cy="1526084"/>
          </a:xfrm>
          <a:prstGeom prst="rect">
            <a:avLst/>
          </a:prstGeom>
        </p:spPr>
      </p:pic>
      <p:sp>
        <p:nvSpPr>
          <p:cNvPr id="13" name="Forma libre 12"/>
          <p:cNvSpPr/>
          <p:nvPr/>
        </p:nvSpPr>
        <p:spPr>
          <a:xfrm>
            <a:off x="10277628" y="1126485"/>
            <a:ext cx="288119" cy="313031"/>
          </a:xfrm>
          <a:custGeom>
            <a:avLst/>
            <a:gdLst>
              <a:gd name="connsiteX0" fmla="*/ 0 w 288119"/>
              <a:gd name="connsiteY0" fmla="*/ 253807 h 313031"/>
              <a:gd name="connsiteX1" fmla="*/ 111258 w 288119"/>
              <a:gd name="connsiteY1" fmla="*/ 312913 h 313031"/>
              <a:gd name="connsiteX2" fmla="*/ 225993 w 288119"/>
              <a:gd name="connsiteY2" fmla="*/ 264237 h 313031"/>
              <a:gd name="connsiteX3" fmla="*/ 285098 w 288119"/>
              <a:gd name="connsiteY3" fmla="*/ 114735 h 313031"/>
              <a:gd name="connsiteX4" fmla="*/ 274668 w 288119"/>
              <a:gd name="connsiteY4" fmla="*/ 31291 h 313031"/>
              <a:gd name="connsiteX5" fmla="*/ 232946 w 288119"/>
              <a:gd name="connsiteY5" fmla="*/ 0 h 313031"/>
              <a:gd name="connsiteX6" fmla="*/ 232946 w 288119"/>
              <a:gd name="connsiteY6" fmla="*/ 0 h 31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19" h="313031">
                <a:moveTo>
                  <a:pt x="0" y="253807"/>
                </a:moveTo>
                <a:cubicBezTo>
                  <a:pt x="36796" y="282491"/>
                  <a:pt x="73593" y="311175"/>
                  <a:pt x="111258" y="312913"/>
                </a:cubicBezTo>
                <a:cubicBezTo>
                  <a:pt x="148923" y="314651"/>
                  <a:pt x="197020" y="297267"/>
                  <a:pt x="225993" y="264237"/>
                </a:cubicBezTo>
                <a:cubicBezTo>
                  <a:pt x="254966" y="231207"/>
                  <a:pt x="276985" y="153559"/>
                  <a:pt x="285098" y="114735"/>
                </a:cubicBezTo>
                <a:cubicBezTo>
                  <a:pt x="293211" y="75911"/>
                  <a:pt x="283360" y="50413"/>
                  <a:pt x="274668" y="31291"/>
                </a:cubicBezTo>
                <a:cubicBezTo>
                  <a:pt x="265976" y="12169"/>
                  <a:pt x="232946" y="0"/>
                  <a:pt x="232946" y="0"/>
                </a:cubicBezTo>
                <a:lnTo>
                  <a:pt x="232946" y="0"/>
                </a:ln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Forma libre 13"/>
          <p:cNvSpPr/>
          <p:nvPr/>
        </p:nvSpPr>
        <p:spPr>
          <a:xfrm>
            <a:off x="10241282" y="1123008"/>
            <a:ext cx="126743" cy="257284"/>
          </a:xfrm>
          <a:custGeom>
            <a:avLst/>
            <a:gdLst>
              <a:gd name="connsiteX0" fmla="*/ 126743 w 126743"/>
              <a:gd name="connsiteY0" fmla="*/ 0 h 257284"/>
              <a:gd name="connsiteX1" fmla="*/ 53730 w 126743"/>
              <a:gd name="connsiteY1" fmla="*/ 38245 h 257284"/>
              <a:gd name="connsiteX2" fmla="*/ 5055 w 126743"/>
              <a:gd name="connsiteY2" fmla="*/ 121689 h 257284"/>
              <a:gd name="connsiteX3" fmla="*/ 5055 w 126743"/>
              <a:gd name="connsiteY3" fmla="*/ 215562 h 257284"/>
              <a:gd name="connsiteX4" fmla="*/ 36346 w 126743"/>
              <a:gd name="connsiteY4" fmla="*/ 257284 h 257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3" h="257284">
                <a:moveTo>
                  <a:pt x="126743" y="0"/>
                </a:moveTo>
                <a:cubicBezTo>
                  <a:pt x="100377" y="8982"/>
                  <a:pt x="74011" y="17964"/>
                  <a:pt x="53730" y="38245"/>
                </a:cubicBezTo>
                <a:cubicBezTo>
                  <a:pt x="33449" y="58526"/>
                  <a:pt x="13167" y="92136"/>
                  <a:pt x="5055" y="121689"/>
                </a:cubicBezTo>
                <a:cubicBezTo>
                  <a:pt x="-3058" y="151242"/>
                  <a:pt x="-160" y="192963"/>
                  <a:pt x="5055" y="215562"/>
                </a:cubicBezTo>
                <a:cubicBezTo>
                  <a:pt x="10270" y="238161"/>
                  <a:pt x="23308" y="247722"/>
                  <a:pt x="36346" y="257284"/>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p:cNvSpPr txBox="1"/>
          <p:nvPr/>
        </p:nvSpPr>
        <p:spPr>
          <a:xfrm rot="20500943">
            <a:off x="10770367" y="702083"/>
            <a:ext cx="1189834" cy="523220"/>
          </a:xfrm>
          <a:prstGeom prst="rect">
            <a:avLst/>
          </a:prstGeom>
          <a:noFill/>
        </p:spPr>
        <p:txBody>
          <a:bodyPr wrap="square" rtlCol="0">
            <a:spAutoFit/>
          </a:bodyPr>
          <a:lstStyle/>
          <a:p>
            <a:r>
              <a:rPr lang="es-AR" dirty="0" smtClean="0"/>
              <a:t>GUIA SUGERIDA</a:t>
            </a:r>
            <a:endParaRPr lang="es-AR" dirty="0"/>
          </a:p>
        </p:txBody>
      </p:sp>
      <p:sp>
        <p:nvSpPr>
          <p:cNvPr id="4" name="Forma libre 3"/>
          <p:cNvSpPr/>
          <p:nvPr/>
        </p:nvSpPr>
        <p:spPr>
          <a:xfrm>
            <a:off x="10525539" y="1113183"/>
            <a:ext cx="198783" cy="536713"/>
          </a:xfrm>
          <a:custGeom>
            <a:avLst/>
            <a:gdLst>
              <a:gd name="connsiteX0" fmla="*/ 0 w 198783"/>
              <a:gd name="connsiteY0" fmla="*/ 0 h 536713"/>
              <a:gd name="connsiteX1" fmla="*/ 69574 w 198783"/>
              <a:gd name="connsiteY1" fmla="*/ 39756 h 536713"/>
              <a:gd name="connsiteX2" fmla="*/ 79513 w 198783"/>
              <a:gd name="connsiteY2" fmla="*/ 109330 h 536713"/>
              <a:gd name="connsiteX3" fmla="*/ 89452 w 198783"/>
              <a:gd name="connsiteY3" fmla="*/ 367747 h 536713"/>
              <a:gd name="connsiteX4" fmla="*/ 198783 w 198783"/>
              <a:gd name="connsiteY4" fmla="*/ 536713 h 53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3" h="536713">
                <a:moveTo>
                  <a:pt x="0" y="0"/>
                </a:moveTo>
                <a:cubicBezTo>
                  <a:pt x="28161" y="10767"/>
                  <a:pt x="56322" y="21534"/>
                  <a:pt x="69574" y="39756"/>
                </a:cubicBezTo>
                <a:cubicBezTo>
                  <a:pt x="82826" y="57978"/>
                  <a:pt x="76200" y="54665"/>
                  <a:pt x="79513" y="109330"/>
                </a:cubicBezTo>
                <a:cubicBezTo>
                  <a:pt x="82826" y="163995"/>
                  <a:pt x="69574" y="296517"/>
                  <a:pt x="89452" y="367747"/>
                </a:cubicBezTo>
                <a:cubicBezTo>
                  <a:pt x="109330" y="438978"/>
                  <a:pt x="154056" y="487845"/>
                  <a:pt x="198783" y="536713"/>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Forma libre 4"/>
          <p:cNvSpPr/>
          <p:nvPr/>
        </p:nvSpPr>
        <p:spPr>
          <a:xfrm>
            <a:off x="10535478" y="1103243"/>
            <a:ext cx="54740" cy="506896"/>
          </a:xfrm>
          <a:custGeom>
            <a:avLst/>
            <a:gdLst>
              <a:gd name="connsiteX0" fmla="*/ 19879 w 54740"/>
              <a:gd name="connsiteY0" fmla="*/ 0 h 506896"/>
              <a:gd name="connsiteX1" fmla="*/ 49696 w 54740"/>
              <a:gd name="connsiteY1" fmla="*/ 49696 h 506896"/>
              <a:gd name="connsiteX2" fmla="*/ 49696 w 54740"/>
              <a:gd name="connsiteY2" fmla="*/ 188844 h 506896"/>
              <a:gd name="connsiteX3" fmla="*/ 0 w 54740"/>
              <a:gd name="connsiteY3" fmla="*/ 397566 h 506896"/>
              <a:gd name="connsiteX4" fmla="*/ 49696 w 54740"/>
              <a:gd name="connsiteY4" fmla="*/ 506896 h 506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40" h="506896">
                <a:moveTo>
                  <a:pt x="19879" y="0"/>
                </a:moveTo>
                <a:cubicBezTo>
                  <a:pt x="32303" y="9111"/>
                  <a:pt x="44727" y="18222"/>
                  <a:pt x="49696" y="49696"/>
                </a:cubicBezTo>
                <a:cubicBezTo>
                  <a:pt x="54665" y="81170"/>
                  <a:pt x="57979" y="130866"/>
                  <a:pt x="49696" y="188844"/>
                </a:cubicBezTo>
                <a:cubicBezTo>
                  <a:pt x="41413" y="246822"/>
                  <a:pt x="0" y="344557"/>
                  <a:pt x="0" y="397566"/>
                </a:cubicBezTo>
                <a:cubicBezTo>
                  <a:pt x="0" y="450575"/>
                  <a:pt x="24848" y="478735"/>
                  <a:pt x="49696" y="506896"/>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33691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Google Shape;1790;g15a645ae23d_0_261"/>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i="0" u="none" strike="noStrike" cap="none">
                <a:solidFill>
                  <a:srgbClr val="666666"/>
                </a:solidFill>
                <a:latin typeface="Montserrat"/>
                <a:ea typeface="Montserrat"/>
                <a:cs typeface="Montserrat"/>
                <a:sym typeface="Montserrat"/>
              </a:rPr>
              <a:t>TÍTULO 5 CEP </a:t>
            </a:r>
            <a:endParaRPr sz="2400" b="1" i="0" u="none" strike="noStrike" cap="none">
              <a:solidFill>
                <a:srgbClr val="666666"/>
              </a:solidFill>
              <a:latin typeface="Montserrat"/>
              <a:ea typeface="Montserrat"/>
              <a:cs typeface="Montserrat"/>
              <a:sym typeface="Montserrat"/>
            </a:endParaRPr>
          </a:p>
        </p:txBody>
      </p:sp>
      <p:sp>
        <p:nvSpPr>
          <p:cNvPr id="1791" name="Google Shape;1791;g15a645ae23d_0_261"/>
          <p:cNvSpPr txBox="1"/>
          <p:nvPr/>
        </p:nvSpPr>
        <p:spPr>
          <a:xfrm>
            <a:off x="247525" y="633050"/>
            <a:ext cx="44586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FORMULARIOS DE VALUACIÓN</a:t>
            </a:r>
            <a:endParaRPr sz="2100" b="0" i="0" u="none" strike="noStrike" cap="none">
              <a:solidFill>
                <a:srgbClr val="000000"/>
              </a:solidFill>
              <a:latin typeface="Arial"/>
              <a:ea typeface="Arial"/>
              <a:cs typeface="Arial"/>
              <a:sym typeface="Arial"/>
            </a:endParaRPr>
          </a:p>
        </p:txBody>
      </p:sp>
      <p:pic>
        <p:nvPicPr>
          <p:cNvPr id="1792" name="Google Shape;1792;g15a645ae23d_0_261"/>
          <p:cNvPicPr preferRelativeResize="0"/>
          <p:nvPr/>
        </p:nvPicPr>
        <p:blipFill rotWithShape="1">
          <a:blip r:embed="rId3">
            <a:alphaModFix/>
          </a:blip>
          <a:srcRect/>
          <a:stretch/>
        </p:blipFill>
        <p:spPr>
          <a:xfrm>
            <a:off x="1495800" y="1341775"/>
            <a:ext cx="4024225" cy="5078725"/>
          </a:xfrm>
          <a:prstGeom prst="rect">
            <a:avLst/>
          </a:prstGeom>
          <a:noFill/>
          <a:ln>
            <a:noFill/>
          </a:ln>
        </p:spPr>
      </p:pic>
      <p:pic>
        <p:nvPicPr>
          <p:cNvPr id="1793" name="Google Shape;1793;g15a645ae23d_0_261"/>
          <p:cNvPicPr preferRelativeResize="0"/>
          <p:nvPr/>
        </p:nvPicPr>
        <p:blipFill rotWithShape="1">
          <a:blip r:embed="rId4">
            <a:alphaModFix/>
          </a:blip>
          <a:srcRect/>
          <a:stretch/>
        </p:blipFill>
        <p:spPr>
          <a:xfrm>
            <a:off x="6434425" y="1355425"/>
            <a:ext cx="4024225" cy="5051431"/>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
          <p:cNvSpPr/>
          <p:nvPr/>
        </p:nvSpPr>
        <p:spPr>
          <a:xfrm>
            <a:off x="4302550" y="2015094"/>
            <a:ext cx="4475700" cy="4302900"/>
          </a:xfrm>
          <a:prstGeom prst="ellipse">
            <a:avLst/>
          </a:prstGeom>
          <a:solidFill>
            <a:schemeClr val="accent1"/>
          </a:solidFill>
          <a:ln w="25400" cap="flat" cmpd="sng">
            <a:solidFill>
              <a:srgbClr val="BA7C2E"/>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0" name="Google Shape;670;p1"/>
          <p:cNvSpPr/>
          <p:nvPr/>
        </p:nvSpPr>
        <p:spPr>
          <a:xfrm>
            <a:off x="4740034" y="2245256"/>
            <a:ext cx="3915900" cy="3915900"/>
          </a:xfrm>
          <a:custGeom>
            <a:avLst/>
            <a:gdLst/>
            <a:ahLst/>
            <a:cxnLst/>
            <a:rect l="l" t="t" r="r" b="b"/>
            <a:pathLst>
              <a:path w="120000" h="120000" extrusionOk="0">
                <a:moveTo>
                  <a:pt x="110876" y="83014"/>
                </a:moveTo>
                <a:cubicBezTo>
                  <a:pt x="106051" y="93681"/>
                  <a:pt x="97995" y="102561"/>
                  <a:pt x="87847" y="108400"/>
                </a:cubicBezTo>
                <a:lnTo>
                  <a:pt x="89575" y="112169"/>
                </a:lnTo>
                <a:lnTo>
                  <a:pt x="81969" y="107923"/>
                </a:lnTo>
                <a:lnTo>
                  <a:pt x="83506" y="98931"/>
                </a:lnTo>
                <a:lnTo>
                  <a:pt x="85234" y="102699"/>
                </a:lnTo>
                <a:lnTo>
                  <a:pt x="85234" y="102699"/>
                </a:lnTo>
                <a:cubicBezTo>
                  <a:pt x="94016" y="97509"/>
                  <a:pt x="100985" y="89737"/>
                  <a:pt x="105189" y="80442"/>
                </a:cubicBezTo>
                <a:close/>
              </a:path>
            </a:pathLst>
          </a:custGeom>
          <a:solidFill>
            <a:srgbClr val="EF8600"/>
          </a:solidFill>
          <a:ln w="25400"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
          <p:cNvSpPr/>
          <p:nvPr/>
        </p:nvSpPr>
        <p:spPr>
          <a:xfrm rot="-378696">
            <a:off x="4383692" y="2210683"/>
            <a:ext cx="3915936" cy="3915936"/>
          </a:xfrm>
          <a:custGeom>
            <a:avLst/>
            <a:gdLst/>
            <a:ahLst/>
            <a:cxnLst/>
            <a:rect l="l" t="t" r="r" b="b"/>
            <a:pathLst>
              <a:path w="120000" h="120000" extrusionOk="0">
                <a:moveTo>
                  <a:pt x="4167" y="60852"/>
                </a:moveTo>
                <a:lnTo>
                  <a:pt x="4167" y="60852"/>
                </a:lnTo>
                <a:cubicBezTo>
                  <a:pt x="4037" y="52287"/>
                  <a:pt x="5878" y="43807"/>
                  <a:pt x="9549" y="36068"/>
                </a:cubicBezTo>
                <a:lnTo>
                  <a:pt x="6058" y="33852"/>
                </a:lnTo>
                <a:lnTo>
                  <a:pt x="15490" y="31749"/>
                </a:lnTo>
                <a:lnTo>
                  <a:pt x="18353" y="41656"/>
                </a:lnTo>
                <a:lnTo>
                  <a:pt x="14864" y="39441"/>
                </a:lnTo>
                <a:lnTo>
                  <a:pt x="14864" y="39441"/>
                </a:lnTo>
                <a:cubicBezTo>
                  <a:pt x="11818" y="46128"/>
                  <a:pt x="10296" y="53409"/>
                  <a:pt x="10408" y="60756"/>
                </a:cubicBezTo>
                <a:close/>
              </a:path>
            </a:pathLst>
          </a:custGeom>
          <a:solidFill>
            <a:srgbClr val="EF8600"/>
          </a:solidFill>
          <a:ln w="25400" cap="flat" cmpd="sng">
            <a:solidFill>
              <a:schemeClr val="lt1"/>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
          <p:cNvSpPr/>
          <p:nvPr/>
        </p:nvSpPr>
        <p:spPr>
          <a:xfrm>
            <a:off x="7892631" y="4321345"/>
            <a:ext cx="1044432" cy="471362"/>
          </a:xfrm>
          <a:custGeom>
            <a:avLst/>
            <a:gdLst/>
            <a:ahLst/>
            <a:cxnLst/>
            <a:rect l="l" t="t" r="r" b="b"/>
            <a:pathLst>
              <a:path w="1044432" h="471362" extrusionOk="0">
                <a:moveTo>
                  <a:pt x="0" y="0"/>
                </a:moveTo>
                <a:lnTo>
                  <a:pt x="1044432" y="0"/>
                </a:lnTo>
                <a:lnTo>
                  <a:pt x="1044432" y="471362"/>
                </a:lnTo>
                <a:lnTo>
                  <a:pt x="0" y="471362"/>
                </a:lnTo>
                <a:lnTo>
                  <a:pt x="0" y="0"/>
                </a:lnTo>
                <a:close/>
              </a:path>
            </a:pathLst>
          </a:custGeom>
          <a:solidFill>
            <a:srgbClr val="F4FF8D"/>
          </a:solidFill>
          <a:ln>
            <a:noFill/>
          </a:ln>
          <a:effectLst>
            <a:outerShdw blurRad="50800" dist="38100" dir="2700000" algn="tl" rotWithShape="0">
              <a:prstClr val="black">
                <a:alpha val="40000"/>
              </a:prstClr>
            </a:outerShdw>
          </a:effectLst>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s-AR" sz="1200" b="0" i="0" u="none" strike="noStrike" cap="none">
                <a:solidFill>
                  <a:schemeClr val="dk1"/>
                </a:solidFill>
                <a:latin typeface="Arial"/>
                <a:ea typeface="Arial"/>
                <a:cs typeface="Arial"/>
                <a:sym typeface="Arial"/>
              </a:rPr>
              <a:t>INICIA TAD</a:t>
            </a:r>
            <a:endParaRPr/>
          </a:p>
        </p:txBody>
      </p:sp>
      <p:sp>
        <p:nvSpPr>
          <p:cNvPr id="673" name="Google Shape;673;p1"/>
          <p:cNvSpPr/>
          <p:nvPr/>
        </p:nvSpPr>
        <p:spPr>
          <a:xfrm>
            <a:off x="6068350" y="5752898"/>
            <a:ext cx="1202265" cy="443433"/>
          </a:xfrm>
          <a:custGeom>
            <a:avLst/>
            <a:gdLst/>
            <a:ahLst/>
            <a:cxnLst/>
            <a:rect l="l" t="t" r="r" b="b"/>
            <a:pathLst>
              <a:path w="1609439" h="1044432" extrusionOk="0">
                <a:moveTo>
                  <a:pt x="0" y="0"/>
                </a:moveTo>
                <a:lnTo>
                  <a:pt x="1609439" y="0"/>
                </a:lnTo>
                <a:lnTo>
                  <a:pt x="1609439" y="1044432"/>
                </a:lnTo>
                <a:lnTo>
                  <a:pt x="0" y="1044432"/>
                </a:lnTo>
                <a:lnTo>
                  <a:pt x="0" y="0"/>
                </a:lnTo>
                <a:close/>
              </a:path>
            </a:pathLst>
          </a:custGeom>
          <a:solidFill>
            <a:srgbClr val="FEEDD8"/>
          </a:solidFill>
          <a:ln>
            <a:noFill/>
          </a:ln>
          <a:effectLst>
            <a:outerShdw blurRad="50800" dist="38100" dir="2700000" algn="tl" rotWithShape="0">
              <a:prstClr val="black">
                <a:alpha val="40000"/>
              </a:prstClr>
            </a:outerShdw>
          </a:effectLst>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s-AR" sz="1200" b="0" i="0" u="none" strike="noStrike" cap="none" dirty="0">
                <a:solidFill>
                  <a:schemeClr val="dk1"/>
                </a:solidFill>
                <a:latin typeface="Arial"/>
                <a:ea typeface="Arial"/>
                <a:cs typeface="Arial"/>
                <a:sym typeface="Arial"/>
              </a:rPr>
              <a:t>ADMISIBILIDAD</a:t>
            </a:r>
            <a:endParaRPr sz="1200" b="0" i="0" u="none" strike="noStrike" cap="none" dirty="0">
              <a:solidFill>
                <a:schemeClr val="dk1"/>
              </a:solidFill>
              <a:latin typeface="Arial"/>
              <a:ea typeface="Arial"/>
              <a:cs typeface="Arial"/>
              <a:sym typeface="Arial"/>
            </a:endParaRPr>
          </a:p>
        </p:txBody>
      </p:sp>
      <p:sp>
        <p:nvSpPr>
          <p:cNvPr id="674" name="Google Shape;674;p1"/>
          <p:cNvSpPr/>
          <p:nvPr/>
        </p:nvSpPr>
        <p:spPr>
          <a:xfrm rot="274625">
            <a:off x="4401449" y="2273754"/>
            <a:ext cx="3915925" cy="3915925"/>
          </a:xfrm>
          <a:custGeom>
            <a:avLst/>
            <a:gdLst/>
            <a:ahLst/>
            <a:cxnLst/>
            <a:rect l="l" t="t" r="r" b="b"/>
            <a:pathLst>
              <a:path w="120000" h="120000" extrusionOk="0">
                <a:moveTo>
                  <a:pt x="48075" y="114551"/>
                </a:moveTo>
                <a:lnTo>
                  <a:pt x="48075" y="114551"/>
                </a:lnTo>
                <a:cubicBezTo>
                  <a:pt x="36894" y="112107"/>
                  <a:pt x="26734" y="106285"/>
                  <a:pt x="18970" y="97875"/>
                </a:cubicBezTo>
                <a:lnTo>
                  <a:pt x="15592" y="100255"/>
                </a:lnTo>
                <a:lnTo>
                  <a:pt x="16901" y="90360"/>
                </a:lnTo>
                <a:lnTo>
                  <a:pt x="27498" y="91868"/>
                </a:lnTo>
                <a:lnTo>
                  <a:pt x="24123" y="94246"/>
                </a:lnTo>
                <a:cubicBezTo>
                  <a:pt x="30947" y="101395"/>
                  <a:pt x="39752" y="106343"/>
                  <a:pt x="49408" y="108454"/>
                </a:cubicBezTo>
                <a:close/>
              </a:path>
            </a:pathLst>
          </a:custGeom>
          <a:solidFill>
            <a:srgbClr val="EF8600"/>
          </a:solidFill>
          <a:ln w="25400" cap="flat" cmpd="sng">
            <a:solidFill>
              <a:schemeClr val="lt1"/>
            </a:solidFill>
            <a:prstDash val="solid"/>
            <a:round/>
            <a:headEnd type="none" w="sm" len="sm"/>
            <a:tailEnd type="none" w="sm" len="sm"/>
          </a:ln>
          <a:effectLst>
            <a:outerShdw blurRad="50800" dist="38100" dir="8100000" algn="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
          <p:cNvSpPr/>
          <p:nvPr/>
        </p:nvSpPr>
        <p:spPr>
          <a:xfrm rot="-978796">
            <a:off x="4813293" y="2208542"/>
            <a:ext cx="3915925" cy="3915925"/>
          </a:xfrm>
          <a:custGeom>
            <a:avLst/>
            <a:gdLst/>
            <a:ahLst/>
            <a:cxnLst/>
            <a:rect l="l" t="t" r="r" b="b"/>
            <a:pathLst>
              <a:path w="120000" h="120000" extrusionOk="0">
                <a:moveTo>
                  <a:pt x="112397" y="40698"/>
                </a:moveTo>
                <a:lnTo>
                  <a:pt x="112397" y="40698"/>
                </a:lnTo>
                <a:cubicBezTo>
                  <a:pt x="116011" y="50509"/>
                  <a:pt x="116798" y="61137"/>
                  <a:pt x="114668" y="71373"/>
                </a:cubicBezTo>
                <a:lnTo>
                  <a:pt x="118633" y="72588"/>
                </a:lnTo>
                <a:lnTo>
                  <a:pt x="110405" y="75447"/>
                </a:lnTo>
                <a:lnTo>
                  <a:pt x="104709" y="68321"/>
                </a:lnTo>
                <a:lnTo>
                  <a:pt x="108672" y="69536"/>
                </a:lnTo>
                <a:lnTo>
                  <a:pt x="108672" y="69536"/>
                </a:lnTo>
                <a:cubicBezTo>
                  <a:pt x="110420" y="60615"/>
                  <a:pt x="109683" y="51386"/>
                  <a:pt x="106540" y="42856"/>
                </a:cubicBezTo>
                <a:close/>
              </a:path>
            </a:pathLst>
          </a:custGeom>
          <a:solidFill>
            <a:srgbClr val="FFAA3F"/>
          </a:solidFill>
          <a:ln w="25400" cap="flat" cmpd="sng">
            <a:solidFill>
              <a:schemeClr val="lt1"/>
            </a:solidFill>
            <a:prstDash val="dash"/>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
          <p:cNvSpPr txBox="1">
            <a:spLocks noGrp="1"/>
          </p:cNvSpPr>
          <p:nvPr>
            <p:ph type="title"/>
          </p:nvPr>
        </p:nvSpPr>
        <p:spPr>
          <a:xfrm>
            <a:off x="128600" y="87550"/>
            <a:ext cx="119427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dirty="0"/>
              <a:t>CIRCUITO COMPLETO </a:t>
            </a:r>
            <a:endParaRPr sz="2700" b="1" dirty="0"/>
          </a:p>
        </p:txBody>
      </p:sp>
      <p:cxnSp>
        <p:nvCxnSpPr>
          <p:cNvPr id="677" name="Google Shape;677;p1"/>
          <p:cNvCxnSpPr>
            <a:endCxn id="678" idx="2"/>
          </p:cNvCxnSpPr>
          <p:nvPr/>
        </p:nvCxnSpPr>
        <p:spPr>
          <a:xfrm rot="5400000" flipH="1">
            <a:off x="6294060" y="1684717"/>
            <a:ext cx="342000" cy="150600"/>
          </a:xfrm>
          <a:prstGeom prst="bentConnector3">
            <a:avLst>
              <a:gd name="adj1" fmla="val 50000"/>
            </a:avLst>
          </a:prstGeom>
          <a:noFill/>
          <a:ln w="9525" cap="flat" cmpd="sng">
            <a:solidFill>
              <a:srgbClr val="FDA739"/>
            </a:solidFill>
            <a:prstDash val="dash"/>
            <a:round/>
            <a:headEnd type="none" w="sm" len="sm"/>
            <a:tailEnd type="triangle" w="med" len="med"/>
          </a:ln>
        </p:spPr>
      </p:cxnSp>
      <p:grpSp>
        <p:nvGrpSpPr>
          <p:cNvPr id="679" name="Google Shape;679;p1"/>
          <p:cNvGrpSpPr/>
          <p:nvPr/>
        </p:nvGrpSpPr>
        <p:grpSpPr>
          <a:xfrm>
            <a:off x="375741" y="192749"/>
            <a:ext cx="9986294" cy="7042645"/>
            <a:chOff x="375741" y="192749"/>
            <a:chExt cx="9986294" cy="7042645"/>
          </a:xfrm>
          <a:effectLst>
            <a:outerShdw blurRad="50800" dist="38100" dir="2700000" algn="tl" rotWithShape="0">
              <a:prstClr val="black">
                <a:alpha val="40000"/>
              </a:prstClr>
            </a:outerShdw>
          </a:effectLst>
        </p:grpSpPr>
        <p:sp>
          <p:nvSpPr>
            <p:cNvPr id="680" name="Google Shape;680;p1"/>
            <p:cNvSpPr/>
            <p:nvPr/>
          </p:nvSpPr>
          <p:spPr>
            <a:xfrm>
              <a:off x="2707081" y="4475660"/>
              <a:ext cx="1949603" cy="860171"/>
            </a:xfrm>
            <a:custGeom>
              <a:avLst/>
              <a:gdLst/>
              <a:ahLst/>
              <a:cxnLst/>
              <a:rect l="l" t="t" r="r" b="b"/>
              <a:pathLst>
                <a:path w="1468419" h="1044432" extrusionOk="0">
                  <a:moveTo>
                    <a:pt x="0" y="0"/>
                  </a:moveTo>
                  <a:lnTo>
                    <a:pt x="1468419" y="0"/>
                  </a:lnTo>
                  <a:lnTo>
                    <a:pt x="1468419" y="1044432"/>
                  </a:lnTo>
                  <a:lnTo>
                    <a:pt x="0" y="1044432"/>
                  </a:lnTo>
                  <a:lnTo>
                    <a:pt x="0" y="0"/>
                  </a:lnTo>
                  <a:close/>
                </a:path>
              </a:pathLst>
            </a:custGeom>
            <a:solidFill>
              <a:srgbClr val="FEEDD8"/>
            </a:solidFill>
            <a:ln>
              <a:noFill/>
            </a:ln>
            <a:effectLst>
              <a:outerShdw blurRad="50800" dist="38100" dir="2700000" algn="tl" rotWithShape="0">
                <a:prstClr val="black">
                  <a:alpha val="40000"/>
                </a:prstClr>
              </a:outerShdw>
            </a:effectLst>
          </p:spPr>
          <p:txBody>
            <a:bodyPr spcFirstLastPara="1" wrap="square" lIns="15225" tIns="15225" rIns="15225" bIns="15225" anchor="ctr" anchorCtr="0">
              <a:noAutofit/>
            </a:bodyPr>
            <a:lstStyle/>
            <a:p>
              <a:pPr marL="0" marR="0" lvl="0" indent="0" algn="ctr" rtl="0">
                <a:lnSpc>
                  <a:spcPct val="100000"/>
                </a:lnSpc>
                <a:spcBef>
                  <a:spcPts val="0"/>
                </a:spcBef>
                <a:spcAft>
                  <a:spcPts val="0"/>
                </a:spcAft>
                <a:buNone/>
              </a:pPr>
              <a:r>
                <a:rPr lang="es-AR" sz="1200" b="0" i="0" u="none" strike="noStrike" cap="none" dirty="0">
                  <a:solidFill>
                    <a:schemeClr val="dk1"/>
                  </a:solidFill>
                  <a:latin typeface="Arial"/>
                  <a:ea typeface="Arial"/>
                  <a:cs typeface="Arial"/>
                  <a:sym typeface="Arial"/>
                </a:rPr>
                <a:t>ENTREGA DE ANTECEDENTES Y FORMULARIOS A CARGAR</a:t>
              </a:r>
              <a:endParaRPr sz="1200" b="0" i="0" u="none" strike="noStrike" cap="none" dirty="0">
                <a:solidFill>
                  <a:schemeClr val="dk1"/>
                </a:solidFill>
                <a:latin typeface="Arial"/>
                <a:ea typeface="Arial"/>
                <a:cs typeface="Arial"/>
                <a:sym typeface="Arial"/>
              </a:endParaRPr>
            </a:p>
          </p:txBody>
        </p:sp>
        <p:sp>
          <p:nvSpPr>
            <p:cNvPr id="681" name="Google Shape;681;p1"/>
            <p:cNvSpPr/>
            <p:nvPr/>
          </p:nvSpPr>
          <p:spPr>
            <a:xfrm>
              <a:off x="3423797" y="2657941"/>
              <a:ext cx="1239925" cy="714763"/>
            </a:xfrm>
            <a:custGeom>
              <a:avLst/>
              <a:gdLst/>
              <a:ahLst/>
              <a:cxnLst/>
              <a:rect l="l" t="t" r="r" b="b"/>
              <a:pathLst>
                <a:path w="2928473" h="1044432" extrusionOk="0">
                  <a:moveTo>
                    <a:pt x="0" y="0"/>
                  </a:moveTo>
                  <a:lnTo>
                    <a:pt x="2928473" y="0"/>
                  </a:lnTo>
                  <a:lnTo>
                    <a:pt x="2928473" y="1044432"/>
                  </a:lnTo>
                  <a:lnTo>
                    <a:pt x="0" y="1044432"/>
                  </a:lnTo>
                  <a:lnTo>
                    <a:pt x="0" y="0"/>
                  </a:lnTo>
                  <a:close/>
                </a:path>
              </a:pathLst>
            </a:custGeom>
            <a:solidFill>
              <a:srgbClr val="F4FF8D"/>
            </a:solidFill>
            <a:ln>
              <a:noFill/>
            </a:ln>
            <a:effectLst>
              <a:outerShdw blurRad="50800" dist="38100" dir="2700000" algn="tl" rotWithShape="0">
                <a:prstClr val="black">
                  <a:alpha val="40000"/>
                </a:prstClr>
              </a:outerShdw>
            </a:effectLst>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s-AR" sz="1200" b="0" i="0" u="none" strike="noStrike" cap="none">
                  <a:solidFill>
                    <a:schemeClr val="dk1"/>
                  </a:solidFill>
                  <a:latin typeface="Arial"/>
                  <a:ea typeface="Arial"/>
                  <a:cs typeface="Arial"/>
                  <a:sym typeface="Arial"/>
                </a:rPr>
                <a:t>CARGA DE</a:t>
              </a:r>
              <a:endParaRPr/>
            </a:p>
            <a:p>
              <a:pPr marL="0" marR="0" lvl="0" indent="0" algn="ctr" rtl="0">
                <a:lnSpc>
                  <a:spcPct val="90000"/>
                </a:lnSpc>
                <a:spcBef>
                  <a:spcPts val="420"/>
                </a:spcBef>
                <a:spcAft>
                  <a:spcPts val="0"/>
                </a:spcAft>
                <a:buNone/>
              </a:pPr>
              <a:r>
                <a:rPr lang="es-AR" sz="1200" b="0" i="0" u="none" strike="noStrike" cap="none">
                  <a:solidFill>
                    <a:schemeClr val="dk1"/>
                  </a:solidFill>
                  <a:latin typeface="Arial"/>
                  <a:ea typeface="Arial"/>
                  <a:cs typeface="Arial"/>
                  <a:sym typeface="Arial"/>
                </a:rPr>
                <a:t> DATOS</a:t>
              </a:r>
              <a:endParaRPr/>
            </a:p>
          </p:txBody>
        </p:sp>
        <p:sp>
          <p:nvSpPr>
            <p:cNvPr id="682" name="Google Shape;682;p1"/>
            <p:cNvSpPr/>
            <p:nvPr/>
          </p:nvSpPr>
          <p:spPr>
            <a:xfrm>
              <a:off x="881113" y="3220077"/>
              <a:ext cx="1316835" cy="813855"/>
            </a:xfrm>
            <a:custGeom>
              <a:avLst/>
              <a:gdLst/>
              <a:ahLst/>
              <a:cxnLst/>
              <a:rect l="l" t="t" r="r" b="b"/>
              <a:pathLst>
                <a:path w="2928473" h="1044432" extrusionOk="0">
                  <a:moveTo>
                    <a:pt x="0" y="0"/>
                  </a:moveTo>
                  <a:lnTo>
                    <a:pt x="2928473" y="0"/>
                  </a:lnTo>
                  <a:lnTo>
                    <a:pt x="2928473" y="1044432"/>
                  </a:lnTo>
                  <a:lnTo>
                    <a:pt x="0" y="1044432"/>
                  </a:lnTo>
                  <a:lnTo>
                    <a:pt x="0" y="0"/>
                  </a:lnTo>
                  <a:close/>
                </a:path>
              </a:pathLst>
            </a:custGeom>
            <a:solidFill>
              <a:srgbClr val="F4FF8D"/>
            </a:solidFill>
            <a:ln>
              <a:noFill/>
            </a:ln>
            <a:effectLst>
              <a:outerShdw blurRad="50800" dist="38100" dir="2700000" algn="tl" rotWithShape="0">
                <a:prstClr val="black">
                  <a:alpha val="40000"/>
                </a:prstClr>
              </a:outerShdw>
            </a:effectLst>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None/>
              </a:pPr>
              <a:r>
                <a:rPr lang="es-AR" sz="1200" b="0" i="0" u="none" strike="noStrike" cap="none" dirty="0">
                  <a:solidFill>
                    <a:schemeClr val="dk1"/>
                  </a:solidFill>
                  <a:latin typeface="Arial"/>
                  <a:ea typeface="Arial"/>
                  <a:cs typeface="Arial"/>
                  <a:sym typeface="Arial"/>
                </a:rPr>
                <a:t>TREA PROFESIONAL</a:t>
              </a:r>
              <a:endParaRPr dirty="0"/>
            </a:p>
            <a:p>
              <a:pPr marL="0" marR="0" lvl="0" indent="0" algn="ctr" rtl="0">
                <a:lnSpc>
                  <a:spcPct val="90000"/>
                </a:lnSpc>
                <a:spcBef>
                  <a:spcPts val="420"/>
                </a:spcBef>
                <a:spcAft>
                  <a:spcPts val="0"/>
                </a:spcAft>
                <a:buNone/>
              </a:pPr>
              <a:r>
                <a:rPr lang="es-AR" sz="1200" b="0" i="0" u="none" strike="noStrike" cap="none" dirty="0">
                  <a:solidFill>
                    <a:schemeClr val="dk1"/>
                  </a:solidFill>
                  <a:latin typeface="Arial"/>
                  <a:ea typeface="Arial"/>
                  <a:cs typeface="Arial"/>
                  <a:sym typeface="Arial"/>
                </a:rPr>
                <a:t>DE CAMPO Y GABINETE</a:t>
              </a:r>
              <a:endParaRPr sz="1200" b="0" i="0" u="none" strike="noStrike" cap="none" dirty="0">
                <a:solidFill>
                  <a:schemeClr val="dk1"/>
                </a:solidFill>
                <a:latin typeface="Arial"/>
                <a:ea typeface="Arial"/>
                <a:cs typeface="Arial"/>
                <a:sym typeface="Arial"/>
              </a:endParaRPr>
            </a:p>
          </p:txBody>
        </p:sp>
        <p:sp>
          <p:nvSpPr>
            <p:cNvPr id="683" name="Google Shape;683;p1"/>
            <p:cNvSpPr/>
            <p:nvPr/>
          </p:nvSpPr>
          <p:spPr>
            <a:xfrm rot="274625">
              <a:off x="1129204" y="1277319"/>
              <a:ext cx="3915925" cy="3915925"/>
            </a:xfrm>
            <a:custGeom>
              <a:avLst/>
              <a:gdLst/>
              <a:ahLst/>
              <a:cxnLst/>
              <a:rect l="l" t="t" r="r" b="b"/>
              <a:pathLst>
                <a:path w="120000" h="120000" extrusionOk="0">
                  <a:moveTo>
                    <a:pt x="48075" y="114551"/>
                  </a:moveTo>
                  <a:lnTo>
                    <a:pt x="48075" y="114551"/>
                  </a:lnTo>
                  <a:cubicBezTo>
                    <a:pt x="36894" y="112107"/>
                    <a:pt x="26734" y="106285"/>
                    <a:pt x="18970" y="97875"/>
                  </a:cubicBezTo>
                  <a:lnTo>
                    <a:pt x="15592" y="100255"/>
                  </a:lnTo>
                  <a:lnTo>
                    <a:pt x="16901" y="90360"/>
                  </a:lnTo>
                  <a:lnTo>
                    <a:pt x="27498" y="91868"/>
                  </a:lnTo>
                  <a:lnTo>
                    <a:pt x="24123" y="94246"/>
                  </a:lnTo>
                  <a:cubicBezTo>
                    <a:pt x="30947" y="101395"/>
                    <a:pt x="39752" y="106343"/>
                    <a:pt x="49408" y="108454"/>
                  </a:cubicBezTo>
                  <a:close/>
                </a:path>
              </a:pathLst>
            </a:custGeom>
            <a:solidFill>
              <a:srgbClr val="F7FFB3"/>
            </a:solidFill>
            <a:ln w="25400" cap="flat" cmpd="sng">
              <a:solidFill>
                <a:srgbClr val="DAF000"/>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
            <p:cNvSpPr/>
            <p:nvPr/>
          </p:nvSpPr>
          <p:spPr>
            <a:xfrm rot="7819037">
              <a:off x="1177513" y="2517697"/>
              <a:ext cx="3915925" cy="3915925"/>
            </a:xfrm>
            <a:custGeom>
              <a:avLst/>
              <a:gdLst/>
              <a:ahLst/>
              <a:cxnLst/>
              <a:rect l="l" t="t" r="r" b="b"/>
              <a:pathLst>
                <a:path w="120000" h="120000" extrusionOk="0">
                  <a:moveTo>
                    <a:pt x="48075" y="114551"/>
                  </a:moveTo>
                  <a:lnTo>
                    <a:pt x="48075" y="114551"/>
                  </a:lnTo>
                  <a:cubicBezTo>
                    <a:pt x="36894" y="112107"/>
                    <a:pt x="26734" y="106285"/>
                    <a:pt x="18970" y="97875"/>
                  </a:cubicBezTo>
                  <a:lnTo>
                    <a:pt x="15592" y="100255"/>
                  </a:lnTo>
                  <a:lnTo>
                    <a:pt x="16901" y="90360"/>
                  </a:lnTo>
                  <a:lnTo>
                    <a:pt x="27498" y="91868"/>
                  </a:lnTo>
                  <a:lnTo>
                    <a:pt x="24123" y="94246"/>
                  </a:lnTo>
                  <a:cubicBezTo>
                    <a:pt x="30947" y="101395"/>
                    <a:pt x="39752" y="106343"/>
                    <a:pt x="49408" y="108454"/>
                  </a:cubicBezTo>
                  <a:close/>
                </a:path>
              </a:pathLst>
            </a:custGeom>
            <a:solidFill>
              <a:srgbClr val="F7FFB3"/>
            </a:solidFill>
            <a:ln w="25400" cap="flat" cmpd="sng">
              <a:solidFill>
                <a:srgbClr val="DAF000"/>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1"/>
            <p:cNvGrpSpPr/>
            <p:nvPr/>
          </p:nvGrpSpPr>
          <p:grpSpPr>
            <a:xfrm>
              <a:off x="3590498" y="192749"/>
              <a:ext cx="6771536" cy="6665250"/>
              <a:chOff x="3590498" y="192749"/>
              <a:chExt cx="6771536" cy="6665250"/>
            </a:xfrm>
          </p:grpSpPr>
          <p:sp>
            <p:nvSpPr>
              <p:cNvPr id="686" name="Google Shape;686;p1"/>
              <p:cNvSpPr/>
              <p:nvPr/>
            </p:nvSpPr>
            <p:spPr>
              <a:xfrm>
                <a:off x="7766693" y="2406529"/>
                <a:ext cx="1155561" cy="613484"/>
              </a:xfrm>
              <a:custGeom>
                <a:avLst/>
                <a:gdLst/>
                <a:ahLst/>
                <a:cxnLst/>
                <a:rect l="l" t="t" r="r" b="b"/>
                <a:pathLst>
                  <a:path w="2414947" h="442170" extrusionOk="0">
                    <a:moveTo>
                      <a:pt x="0" y="0"/>
                    </a:moveTo>
                    <a:lnTo>
                      <a:pt x="2414947" y="0"/>
                    </a:lnTo>
                    <a:lnTo>
                      <a:pt x="2414947" y="442170"/>
                    </a:lnTo>
                    <a:lnTo>
                      <a:pt x="0" y="442170"/>
                    </a:lnTo>
                    <a:lnTo>
                      <a:pt x="0" y="0"/>
                    </a:lnTo>
                    <a:close/>
                  </a:path>
                </a:pathLst>
              </a:custGeom>
              <a:solidFill>
                <a:srgbClr val="F4FF8D"/>
              </a:solidFill>
              <a:ln>
                <a:noFill/>
              </a:ln>
              <a:effectLst>
                <a:outerShdw blurRad="50800" dist="38100" dir="2700000" algn="tl" rotWithShape="0">
                  <a:prstClr val="black">
                    <a:alpha val="40000"/>
                  </a:prstClr>
                </a:outerShdw>
              </a:effectLst>
            </p:spPr>
            <p:txBody>
              <a:bodyPr spcFirstLastPara="1" wrap="square" lIns="20300" tIns="20300" rIns="20300" bIns="20300" anchor="ctr" anchorCtr="0">
                <a:noAutofit/>
              </a:bodyPr>
              <a:lstStyle/>
              <a:p>
                <a:pPr marL="0" marR="0" lvl="0" indent="0" algn="ctr" rtl="0">
                  <a:lnSpc>
                    <a:spcPct val="100000"/>
                  </a:lnSpc>
                  <a:spcBef>
                    <a:spcPts val="0"/>
                  </a:spcBef>
                  <a:spcAft>
                    <a:spcPts val="0"/>
                  </a:spcAft>
                  <a:buNone/>
                </a:pPr>
                <a:r>
                  <a:rPr lang="es-AR" sz="1200" b="0" i="0" u="none" strike="noStrike" cap="none">
                    <a:solidFill>
                      <a:schemeClr val="dk1"/>
                    </a:solidFill>
                    <a:latin typeface="Arial"/>
                    <a:ea typeface="Arial"/>
                    <a:cs typeface="Arial"/>
                    <a:sym typeface="Arial"/>
                  </a:rPr>
                  <a:t>AGIP-CPA-</a:t>
                </a:r>
                <a:endParaRPr/>
              </a:p>
              <a:p>
                <a:pPr marL="0" marR="0" lvl="0" indent="0" algn="ctr" rtl="0">
                  <a:lnSpc>
                    <a:spcPct val="90000"/>
                  </a:lnSpc>
                  <a:spcBef>
                    <a:spcPts val="420"/>
                  </a:spcBef>
                  <a:spcAft>
                    <a:spcPts val="0"/>
                  </a:spcAft>
                  <a:buNone/>
                </a:pPr>
                <a:r>
                  <a:rPr lang="es-AR" sz="1200" b="0" i="0" u="none" strike="noStrike" cap="none">
                    <a:solidFill>
                      <a:schemeClr val="dk1"/>
                    </a:solidFill>
                    <a:latin typeface="Arial"/>
                    <a:ea typeface="Arial"/>
                    <a:cs typeface="Arial"/>
                    <a:sym typeface="Arial"/>
                  </a:rPr>
                  <a:t>RPI-PAGO-DXF</a:t>
                </a:r>
                <a:endParaRPr sz="1200" b="0" i="0" u="none" strike="noStrike" cap="none">
                  <a:solidFill>
                    <a:schemeClr val="dk1"/>
                  </a:solidFill>
                  <a:latin typeface="Arial"/>
                  <a:ea typeface="Arial"/>
                  <a:cs typeface="Arial"/>
                  <a:sym typeface="Arial"/>
                </a:endParaRPr>
              </a:p>
            </p:txBody>
          </p:sp>
          <p:sp>
            <p:nvSpPr>
              <p:cNvPr id="687" name="Google Shape;687;p1"/>
              <p:cNvSpPr/>
              <p:nvPr/>
            </p:nvSpPr>
            <p:spPr>
              <a:xfrm>
                <a:off x="6032801" y="1966173"/>
                <a:ext cx="1458711" cy="880713"/>
              </a:xfrm>
              <a:custGeom>
                <a:avLst/>
                <a:gdLst/>
                <a:ahLst/>
                <a:cxnLst/>
                <a:rect l="l" t="t" r="r" b="b"/>
                <a:pathLst>
                  <a:path w="1044432" h="471362" extrusionOk="0">
                    <a:moveTo>
                      <a:pt x="0" y="0"/>
                    </a:moveTo>
                    <a:lnTo>
                      <a:pt x="1044432" y="0"/>
                    </a:lnTo>
                    <a:lnTo>
                      <a:pt x="1044432" y="471362"/>
                    </a:lnTo>
                    <a:lnTo>
                      <a:pt x="0" y="471362"/>
                    </a:lnTo>
                    <a:lnTo>
                      <a:pt x="0" y="0"/>
                    </a:lnTo>
                    <a:close/>
                  </a:path>
                </a:pathLst>
              </a:custGeom>
              <a:solidFill>
                <a:srgbClr val="FEEDD8"/>
              </a:solidFill>
              <a:ln>
                <a:noFill/>
              </a:ln>
              <a:effectLst>
                <a:outerShdw blurRad="50800" dist="38100" dir="2700000" algn="tl" rotWithShape="0">
                  <a:prstClr val="black">
                    <a:alpha val="40000"/>
                  </a:prstClr>
                </a:outerShdw>
              </a:effectLst>
            </p:spPr>
            <p:txBody>
              <a:bodyPr spcFirstLastPara="1" wrap="square" lIns="17775" tIns="17775" rIns="17775" bIns="17775" anchor="ctr" anchorCtr="0">
                <a:noAutofit/>
              </a:bodyPr>
              <a:lstStyle/>
              <a:p>
                <a:pPr marL="0" marR="0" lvl="0" indent="0" algn="ctr" rtl="0">
                  <a:lnSpc>
                    <a:spcPct val="100000"/>
                  </a:lnSpc>
                  <a:spcBef>
                    <a:spcPts val="0"/>
                  </a:spcBef>
                  <a:spcAft>
                    <a:spcPts val="0"/>
                  </a:spcAft>
                  <a:buNone/>
                </a:pPr>
                <a:r>
                  <a:rPr lang="es-AR" sz="1200" b="0" i="0" u="none" strike="noStrike" cap="none" dirty="0">
                    <a:solidFill>
                      <a:schemeClr val="dk1"/>
                    </a:solidFill>
                    <a:latin typeface="Arial"/>
                    <a:ea typeface="Arial"/>
                    <a:cs typeface="Arial"/>
                    <a:sym typeface="Arial"/>
                  </a:rPr>
                  <a:t> VALIDACION Y CONFECCION DEL CERTIFICADO</a:t>
                </a:r>
                <a:endParaRPr sz="1200" b="0" i="0" u="none" strike="noStrike" cap="none" dirty="0">
                  <a:solidFill>
                    <a:schemeClr val="dk1"/>
                  </a:solidFill>
                  <a:latin typeface="Arial"/>
                  <a:ea typeface="Arial"/>
                  <a:cs typeface="Arial"/>
                  <a:sym typeface="Arial"/>
                </a:endParaRPr>
              </a:p>
            </p:txBody>
          </p:sp>
          <p:sp>
            <p:nvSpPr>
              <p:cNvPr id="688" name="Google Shape;688;p1"/>
              <p:cNvSpPr/>
              <p:nvPr/>
            </p:nvSpPr>
            <p:spPr>
              <a:xfrm rot="2676432">
                <a:off x="4401448" y="2131124"/>
                <a:ext cx="3915925" cy="3915925"/>
              </a:xfrm>
              <a:custGeom>
                <a:avLst/>
                <a:gdLst/>
                <a:ahLst/>
                <a:cxnLst/>
                <a:rect l="l" t="t" r="r" b="b"/>
                <a:pathLst>
                  <a:path w="120000" h="120000" extrusionOk="0">
                    <a:moveTo>
                      <a:pt x="4252" y="63189"/>
                    </a:moveTo>
                    <a:lnTo>
                      <a:pt x="4252" y="63189"/>
                    </a:lnTo>
                    <a:cubicBezTo>
                      <a:pt x="3718" y="53847"/>
                      <a:pt x="5539" y="44522"/>
                      <a:pt x="9549" y="36068"/>
                    </a:cubicBezTo>
                    <a:lnTo>
                      <a:pt x="6058" y="33852"/>
                    </a:lnTo>
                    <a:lnTo>
                      <a:pt x="15490" y="31749"/>
                    </a:lnTo>
                    <a:lnTo>
                      <a:pt x="18353" y="41656"/>
                    </a:lnTo>
                    <a:lnTo>
                      <a:pt x="14864" y="39441"/>
                    </a:lnTo>
                    <a:lnTo>
                      <a:pt x="14864" y="39441"/>
                    </a:lnTo>
                    <a:cubicBezTo>
                      <a:pt x="11527" y="46767"/>
                      <a:pt x="10023" y="54795"/>
                      <a:pt x="10483" y="62832"/>
                    </a:cubicBezTo>
                    <a:close/>
                  </a:path>
                </a:pathLst>
              </a:custGeom>
              <a:solidFill>
                <a:srgbClr val="EF86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
              <p:cNvSpPr/>
              <p:nvPr/>
            </p:nvSpPr>
            <p:spPr>
              <a:xfrm>
                <a:off x="9661700" y="1263187"/>
                <a:ext cx="700335" cy="613511"/>
              </a:xfrm>
              <a:custGeom>
                <a:avLst/>
                <a:gdLst/>
                <a:ahLst/>
                <a:cxnLst/>
                <a:rect l="l" t="t" r="r" b="b"/>
                <a:pathLst>
                  <a:path w="2414947" h="442170" extrusionOk="0">
                    <a:moveTo>
                      <a:pt x="0" y="0"/>
                    </a:moveTo>
                    <a:lnTo>
                      <a:pt x="2414947" y="0"/>
                    </a:lnTo>
                    <a:lnTo>
                      <a:pt x="2414947" y="442170"/>
                    </a:lnTo>
                    <a:lnTo>
                      <a:pt x="0" y="442170"/>
                    </a:lnTo>
                    <a:lnTo>
                      <a:pt x="0" y="0"/>
                    </a:lnTo>
                    <a:close/>
                  </a:path>
                </a:pathLst>
              </a:custGeom>
              <a:solidFill>
                <a:srgbClr val="FFC000"/>
              </a:solidFill>
              <a:ln>
                <a:noFill/>
              </a:ln>
              <a:effectLst>
                <a:outerShdw blurRad="50800" dist="38100" dir="2700000" algn="tl" rotWithShape="0">
                  <a:prstClr val="black">
                    <a:alpha val="40000"/>
                  </a:prstClr>
                </a:outerShdw>
              </a:effectLst>
            </p:spPr>
            <p:txBody>
              <a:bodyPr spcFirstLastPara="1" wrap="square" lIns="20300" tIns="20300" rIns="20300" bIns="20300" anchor="ctr" anchorCtr="0">
                <a:noAutofit/>
              </a:bodyPr>
              <a:lstStyle/>
              <a:p>
                <a:pPr marL="0" marR="0" lvl="0" indent="0" algn="ctr" rtl="0">
                  <a:lnSpc>
                    <a:spcPct val="100000"/>
                  </a:lnSpc>
                  <a:spcBef>
                    <a:spcPts val="0"/>
                  </a:spcBef>
                  <a:spcAft>
                    <a:spcPts val="0"/>
                  </a:spcAft>
                  <a:buNone/>
                </a:pPr>
                <a:r>
                  <a:rPr lang="es-AR" sz="1200" b="0" i="0" u="none" strike="noStrike" cap="none">
                    <a:solidFill>
                      <a:schemeClr val="dk1"/>
                    </a:solidFill>
                    <a:latin typeface="Arial"/>
                    <a:ea typeface="Arial"/>
                    <a:cs typeface="Arial"/>
                    <a:sym typeface="Arial"/>
                  </a:rPr>
                  <a:t>AGIP</a:t>
                </a:r>
                <a:endParaRPr sz="1200" b="0" i="0" u="none" strike="noStrike" cap="none">
                  <a:solidFill>
                    <a:schemeClr val="dk1"/>
                  </a:solidFill>
                  <a:latin typeface="Arial"/>
                  <a:ea typeface="Arial"/>
                  <a:cs typeface="Arial"/>
                  <a:sym typeface="Arial"/>
                </a:endParaRPr>
              </a:p>
            </p:txBody>
          </p:sp>
          <p:sp>
            <p:nvSpPr>
              <p:cNvPr id="690" name="Google Shape;690;p1"/>
              <p:cNvSpPr/>
              <p:nvPr/>
            </p:nvSpPr>
            <p:spPr>
              <a:xfrm rot="-333660">
                <a:off x="7165510" y="686591"/>
                <a:ext cx="2572608" cy="1766596"/>
              </a:xfrm>
              <a:custGeom>
                <a:avLst/>
                <a:gdLst/>
                <a:ahLst/>
                <a:cxnLst/>
                <a:rect l="l" t="t" r="r" b="b"/>
                <a:pathLst>
                  <a:path w="120000" h="120000" extrusionOk="0">
                    <a:moveTo>
                      <a:pt x="110967" y="72447"/>
                    </a:moveTo>
                    <a:lnTo>
                      <a:pt x="110967" y="72447"/>
                    </a:lnTo>
                    <a:cubicBezTo>
                      <a:pt x="106304" y="89192"/>
                      <a:pt x="92613" y="102424"/>
                      <a:pt x="74888" y="107316"/>
                    </a:cubicBezTo>
                    <a:cubicBezTo>
                      <a:pt x="57164" y="112207"/>
                      <a:pt x="37999" y="108043"/>
                      <a:pt x="24386" y="96342"/>
                    </a:cubicBezTo>
                    <a:lnTo>
                      <a:pt x="18351" y="99805"/>
                    </a:lnTo>
                    <a:lnTo>
                      <a:pt x="18229" y="83974"/>
                    </a:lnTo>
                    <a:lnTo>
                      <a:pt x="37903" y="88583"/>
                    </a:lnTo>
                    <a:lnTo>
                      <a:pt x="32045" y="91945"/>
                    </a:lnTo>
                    <a:lnTo>
                      <a:pt x="32045" y="91945"/>
                    </a:lnTo>
                    <a:cubicBezTo>
                      <a:pt x="44248" y="99938"/>
                      <a:pt x="60227" y="102199"/>
                      <a:pt x="74736" y="97986"/>
                    </a:cubicBezTo>
                    <a:cubicBezTo>
                      <a:pt x="89246" y="93772"/>
                      <a:pt x="100413" y="83629"/>
                      <a:pt x="104571" y="70885"/>
                    </a:cubicBezTo>
                    <a:close/>
                  </a:path>
                </a:pathLst>
              </a:cu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
              <p:cNvSpPr txBox="1"/>
              <p:nvPr/>
            </p:nvSpPr>
            <p:spPr>
              <a:xfrm>
                <a:off x="5345010" y="1127317"/>
                <a:ext cx="2089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AR" sz="1200" b="0" i="0" u="none" strike="noStrike" cap="none">
                    <a:solidFill>
                      <a:srgbClr val="000000"/>
                    </a:solidFill>
                    <a:latin typeface="Arial"/>
                    <a:ea typeface="Arial"/>
                    <a:cs typeface="Arial"/>
                    <a:sym typeface="Arial"/>
                  </a:rPr>
                  <a:t>SUP DETECTADA</a:t>
                </a:r>
                <a:endParaRPr/>
              </a:p>
              <a:p>
                <a:pPr marL="0" marR="0" lvl="0" indent="0" algn="ctr" rtl="0">
                  <a:lnSpc>
                    <a:spcPct val="100000"/>
                  </a:lnSpc>
                  <a:spcBef>
                    <a:spcPts val="0"/>
                  </a:spcBef>
                  <a:spcAft>
                    <a:spcPts val="0"/>
                  </a:spcAft>
                  <a:buNone/>
                </a:pPr>
                <a:r>
                  <a:rPr lang="es-AR" sz="1200" b="0" i="0" u="none" strike="noStrike" cap="none">
                    <a:solidFill>
                      <a:srgbClr val="000000"/>
                    </a:solidFill>
                    <a:latin typeface="Arial"/>
                    <a:ea typeface="Arial"/>
                    <a:cs typeface="Arial"/>
                    <a:sym typeface="Arial"/>
                  </a:rPr>
                  <a:t>SUPERA%</a:t>
                </a:r>
                <a:endParaRPr sz="1200" b="0" i="0" u="none" strike="noStrike" cap="none">
                  <a:solidFill>
                    <a:srgbClr val="000000"/>
                  </a:solidFill>
                  <a:latin typeface="Arial"/>
                  <a:ea typeface="Arial"/>
                  <a:cs typeface="Arial"/>
                  <a:sym typeface="Arial"/>
                </a:endParaRPr>
              </a:p>
            </p:txBody>
          </p:sp>
          <p:sp>
            <p:nvSpPr>
              <p:cNvPr id="691" name="Google Shape;691;p1"/>
              <p:cNvSpPr/>
              <p:nvPr/>
            </p:nvSpPr>
            <p:spPr>
              <a:xfrm rot="-9960705">
                <a:off x="6824154" y="522390"/>
                <a:ext cx="3040670" cy="2552518"/>
              </a:xfrm>
              <a:custGeom>
                <a:avLst/>
                <a:gdLst/>
                <a:ahLst/>
                <a:cxnLst/>
                <a:rect l="l" t="t" r="r" b="b"/>
                <a:pathLst>
                  <a:path w="120000" h="120000" extrusionOk="0">
                    <a:moveTo>
                      <a:pt x="110802" y="42503"/>
                    </a:moveTo>
                    <a:lnTo>
                      <a:pt x="110802" y="42503"/>
                    </a:lnTo>
                    <a:cubicBezTo>
                      <a:pt x="118959" y="65165"/>
                      <a:pt x="110409" y="90354"/>
                      <a:pt x="90016" y="103744"/>
                    </a:cubicBezTo>
                    <a:cubicBezTo>
                      <a:pt x="69623" y="117133"/>
                      <a:pt x="42553" y="115331"/>
                      <a:pt x="24202" y="99363"/>
                    </a:cubicBezTo>
                    <a:lnTo>
                      <a:pt x="19297" y="103479"/>
                    </a:lnTo>
                    <a:lnTo>
                      <a:pt x="21296" y="92479"/>
                    </a:lnTo>
                    <a:lnTo>
                      <a:pt x="33621" y="91459"/>
                    </a:lnTo>
                    <a:lnTo>
                      <a:pt x="28730" y="95563"/>
                    </a:lnTo>
                    <a:lnTo>
                      <a:pt x="28730" y="95563"/>
                    </a:lnTo>
                    <a:cubicBezTo>
                      <a:pt x="45563" y="109068"/>
                      <a:pt x="69788" y="110105"/>
                      <a:pt x="87817" y="98090"/>
                    </a:cubicBezTo>
                    <a:cubicBezTo>
                      <a:pt x="105846" y="86076"/>
                      <a:pt x="113193" y="64001"/>
                      <a:pt x="105737" y="44247"/>
                    </a:cubicBezTo>
                    <a:close/>
                  </a:path>
                </a:pathLst>
              </a:cu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Rectángulo 2"/>
          <p:cNvSpPr/>
          <p:nvPr/>
        </p:nvSpPr>
        <p:spPr>
          <a:xfrm>
            <a:off x="8518479" y="4203206"/>
            <a:ext cx="2714782" cy="707886"/>
          </a:xfrm>
          <a:prstGeom prst="rect">
            <a:avLst/>
          </a:prstGeom>
          <a:noFill/>
        </p:spPr>
        <p:txBody>
          <a:bodyPr wrap="square" lIns="91440" tIns="45720" rIns="91440" bIns="45720">
            <a:spAutoFit/>
          </a:bodyPr>
          <a:lstStyle/>
          <a:p>
            <a:pPr algn="ctr"/>
            <a:r>
              <a:rPr lang="es-ES" sz="4000" dirty="0" smtClean="0">
                <a:ln w="0"/>
                <a:solidFill>
                  <a:schemeClr val="tx1"/>
                </a:solidFill>
                <a:effectLst>
                  <a:outerShdw blurRad="38100" dist="19050" dir="2700000" algn="tl" rotWithShape="0">
                    <a:schemeClr val="dk1">
                      <a:alpha val="40000"/>
                    </a:schemeClr>
                  </a:outerShdw>
                </a:effectLst>
              </a:rPr>
              <a:t>2 Paso</a:t>
            </a:r>
            <a:endParaRPr lang="es-ES" sz="4000" b="0" cap="none" spc="0" dirty="0">
              <a:ln w="0"/>
              <a:solidFill>
                <a:schemeClr val="tx1"/>
              </a:solidFill>
              <a:effectLst>
                <a:outerShdw blurRad="38100" dist="19050" dir="2700000" algn="tl" rotWithShape="0">
                  <a:schemeClr val="dk1">
                    <a:alpha val="40000"/>
                  </a:schemeClr>
                </a:outerShdw>
              </a:effectLst>
            </a:endParaRPr>
          </a:p>
        </p:txBody>
      </p:sp>
      <p:sp>
        <p:nvSpPr>
          <p:cNvPr id="27" name="Rectángulo 26"/>
          <p:cNvSpPr/>
          <p:nvPr/>
        </p:nvSpPr>
        <p:spPr>
          <a:xfrm>
            <a:off x="8420979" y="2449899"/>
            <a:ext cx="2714782" cy="707886"/>
          </a:xfrm>
          <a:prstGeom prst="rect">
            <a:avLst/>
          </a:prstGeom>
          <a:noFill/>
        </p:spPr>
        <p:txBody>
          <a:bodyPr wrap="square" lIns="91440" tIns="45720" rIns="91440" bIns="45720">
            <a:spAutoFit/>
          </a:bodyPr>
          <a:lstStyle/>
          <a:p>
            <a:pPr algn="ctr"/>
            <a:r>
              <a:rPr lang="es-ES" sz="4000" dirty="0">
                <a:ln w="0"/>
                <a:solidFill>
                  <a:schemeClr val="tx1"/>
                </a:solidFill>
                <a:effectLst>
                  <a:outerShdw blurRad="38100" dist="19050" dir="2700000" algn="tl" rotWithShape="0">
                    <a:schemeClr val="dk1">
                      <a:alpha val="40000"/>
                    </a:schemeClr>
                  </a:outerShdw>
                </a:effectLst>
              </a:rPr>
              <a:t>1 Paso</a:t>
            </a:r>
            <a:endParaRPr lang="es-ES" sz="4000" dirty="0">
              <a:ln w="0"/>
              <a:solidFill>
                <a:schemeClr val="tx1"/>
              </a:solidFill>
              <a:effectLst>
                <a:outerShdw blurRad="38100" dist="19050" dir="2700000" algn="tl" rotWithShape="0">
                  <a:schemeClr val="dk1">
                    <a:alpha val="40000"/>
                  </a:schemeClr>
                </a:outerShdw>
              </a:effectLst>
            </a:endParaRPr>
          </a:p>
        </p:txBody>
      </p:sp>
      <p:sp>
        <p:nvSpPr>
          <p:cNvPr id="28" name="Rectángulo 27"/>
          <p:cNvSpPr/>
          <p:nvPr/>
        </p:nvSpPr>
        <p:spPr>
          <a:xfrm>
            <a:off x="2463014" y="1950055"/>
            <a:ext cx="2714782" cy="707886"/>
          </a:xfrm>
          <a:prstGeom prst="rect">
            <a:avLst/>
          </a:prstGeom>
          <a:noFill/>
        </p:spPr>
        <p:txBody>
          <a:bodyPr wrap="square" lIns="91440" tIns="45720" rIns="91440" bIns="45720">
            <a:spAutoFit/>
          </a:bodyPr>
          <a:lstStyle/>
          <a:p>
            <a:pPr algn="ctr"/>
            <a:r>
              <a:rPr lang="es-ES" sz="4000" dirty="0" smtClean="0">
                <a:ln w="0"/>
                <a:solidFill>
                  <a:schemeClr val="tx1"/>
                </a:solidFill>
                <a:effectLst>
                  <a:outerShdw blurRad="38100" dist="19050" dir="2700000" algn="tl" rotWithShape="0">
                    <a:schemeClr val="dk1">
                      <a:alpha val="40000"/>
                    </a:schemeClr>
                  </a:outerShdw>
                </a:effectLst>
              </a:rPr>
              <a:t>3 Paso</a:t>
            </a:r>
            <a:endParaRPr lang="es-ES" sz="4000" b="0" cap="none" spc="0" dirty="0">
              <a:ln w="0"/>
              <a:solidFill>
                <a:schemeClr val="tx1"/>
              </a:solidFill>
              <a:effectLst>
                <a:outerShdw blurRad="38100" dist="19050" dir="2700000" algn="tl" rotWithShape="0">
                  <a:schemeClr val="dk1">
                    <a:alpha val="40000"/>
                  </a:schemeClr>
                </a:outerShdw>
              </a:effectLst>
            </a:endParaRPr>
          </a:p>
        </p:txBody>
      </p:sp>
      <p:sp>
        <p:nvSpPr>
          <p:cNvPr id="29" name="Rectángulo 28"/>
          <p:cNvSpPr/>
          <p:nvPr/>
        </p:nvSpPr>
        <p:spPr>
          <a:xfrm>
            <a:off x="7157321" y="1126069"/>
            <a:ext cx="1287843" cy="707886"/>
          </a:xfrm>
          <a:prstGeom prst="rect">
            <a:avLst/>
          </a:prstGeom>
          <a:noFill/>
        </p:spPr>
        <p:txBody>
          <a:bodyPr wrap="square" lIns="91440" tIns="45720" rIns="91440" bIns="45720">
            <a:spAutoFit/>
          </a:bodyPr>
          <a:lstStyle/>
          <a:p>
            <a:pPr algn="ctr"/>
            <a:r>
              <a:rPr lang="es-ES" sz="4000" dirty="0" smtClean="0">
                <a:ln w="0"/>
                <a:solidFill>
                  <a:schemeClr val="tx1"/>
                </a:solidFill>
                <a:effectLst>
                  <a:outerShdw blurRad="38100" dist="19050" dir="2700000" algn="tl" rotWithShape="0">
                    <a:schemeClr val="dk1">
                      <a:alpha val="40000"/>
                    </a:schemeClr>
                  </a:outerShdw>
                </a:effectLst>
              </a:rPr>
              <a:t>FIN</a:t>
            </a:r>
            <a:endParaRPr lang="es-ES" sz="4000" dirty="0">
              <a:ln w="0"/>
              <a:solidFill>
                <a:schemeClr val="tx1"/>
              </a:solidFill>
              <a:effectLst>
                <a:outerShdw blurRad="38100" dist="19050" dir="2700000" algn="tl" rotWithShape="0">
                  <a:schemeClr val="dk1">
                    <a:alpha val="40000"/>
                  </a:schemeClr>
                </a:outerShdw>
              </a:effectLst>
            </a:endParaRPr>
          </a:p>
        </p:txBody>
      </p:sp>
      <p:pic>
        <p:nvPicPr>
          <p:cNvPr id="4" name="Imagen 3" descr="Día Escudo &lt;strong&gt;Etiqueta&lt;/strong&gt; De Precio · Gráficos vectoriales gratis e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09508">
            <a:off x="8307231" y="107916"/>
            <a:ext cx="1608747" cy="1526084"/>
          </a:xfrm>
          <a:prstGeom prst="rect">
            <a:avLst/>
          </a:prstGeom>
        </p:spPr>
      </p:pic>
      <p:sp>
        <p:nvSpPr>
          <p:cNvPr id="5" name="CuadroTexto 4"/>
          <p:cNvSpPr txBox="1"/>
          <p:nvPr/>
        </p:nvSpPr>
        <p:spPr>
          <a:xfrm rot="20548166">
            <a:off x="8446322" y="560269"/>
            <a:ext cx="1294004" cy="692497"/>
          </a:xfrm>
          <a:prstGeom prst="rect">
            <a:avLst/>
          </a:prstGeom>
          <a:noFill/>
        </p:spPr>
        <p:txBody>
          <a:bodyPr wrap="square" rtlCol="0">
            <a:spAutoFit/>
          </a:bodyPr>
          <a:lstStyle/>
          <a:p>
            <a:r>
              <a:rPr lang="es-AR" sz="600" dirty="0" smtClean="0"/>
              <a:t>PORTAL AUTENTICIDAD</a:t>
            </a:r>
            <a:endParaRPr lang="es-AR" sz="600" dirty="0" smtClean="0">
              <a:solidFill>
                <a:schemeClr val="tx1"/>
              </a:solidFill>
              <a:hlinkClick r:id="rId4"/>
            </a:endParaRPr>
          </a:p>
          <a:p>
            <a:r>
              <a:rPr lang="es-AR" sz="600" dirty="0" smtClean="0">
                <a:solidFill>
                  <a:schemeClr val="tx1"/>
                </a:solidFill>
                <a:hlinkClick r:id="rId4"/>
              </a:rPr>
              <a:t>https</a:t>
            </a:r>
            <a:r>
              <a:rPr lang="es-AR" sz="600" dirty="0">
                <a:solidFill>
                  <a:schemeClr val="tx1"/>
                </a:solidFill>
                <a:hlinkClick r:id="rId4"/>
              </a:rPr>
              <a:t>://</a:t>
            </a:r>
            <a:r>
              <a:rPr lang="es-AR" sz="600" dirty="0" smtClean="0">
                <a:solidFill>
                  <a:schemeClr val="tx1"/>
                </a:solidFill>
                <a:hlinkClick r:id="rId4"/>
              </a:rPr>
              <a:t>www.buenosaires.gob.ar/portal-autenticidad</a:t>
            </a:r>
            <a:endParaRPr lang="es-AR" sz="600" dirty="0" smtClean="0">
              <a:solidFill>
                <a:schemeClr val="tx1"/>
              </a:solidFill>
            </a:endParaRPr>
          </a:p>
          <a:p>
            <a:pPr>
              <a:lnSpc>
                <a:spcPct val="150000"/>
              </a:lnSpc>
            </a:pPr>
            <a:r>
              <a:rPr lang="es-AR" sz="600" dirty="0" smtClean="0"/>
              <a:t> CIUDAD 3D</a:t>
            </a:r>
          </a:p>
          <a:p>
            <a:r>
              <a:rPr lang="es-AR" sz="600" dirty="0">
                <a:hlinkClick r:id="rId5"/>
              </a:rPr>
              <a:t>https://</a:t>
            </a:r>
            <a:r>
              <a:rPr lang="es-AR" sz="600" dirty="0" smtClean="0">
                <a:hlinkClick r:id="rId5"/>
              </a:rPr>
              <a:t>www.google.com/search?client=firefox-b-d&amp;q=ciudad+3d</a:t>
            </a:r>
            <a:endParaRPr lang="es-AR" sz="600" dirty="0" smtClean="0"/>
          </a:p>
        </p:txBody>
      </p:sp>
      <p:sp>
        <p:nvSpPr>
          <p:cNvPr id="6" name="Forma libre 5"/>
          <p:cNvSpPr/>
          <p:nvPr/>
        </p:nvSpPr>
        <p:spPr>
          <a:xfrm>
            <a:off x="8100958" y="1126485"/>
            <a:ext cx="288119" cy="313031"/>
          </a:xfrm>
          <a:custGeom>
            <a:avLst/>
            <a:gdLst>
              <a:gd name="connsiteX0" fmla="*/ 0 w 288119"/>
              <a:gd name="connsiteY0" fmla="*/ 253807 h 313031"/>
              <a:gd name="connsiteX1" fmla="*/ 111258 w 288119"/>
              <a:gd name="connsiteY1" fmla="*/ 312913 h 313031"/>
              <a:gd name="connsiteX2" fmla="*/ 225993 w 288119"/>
              <a:gd name="connsiteY2" fmla="*/ 264237 h 313031"/>
              <a:gd name="connsiteX3" fmla="*/ 285098 w 288119"/>
              <a:gd name="connsiteY3" fmla="*/ 114735 h 313031"/>
              <a:gd name="connsiteX4" fmla="*/ 274668 w 288119"/>
              <a:gd name="connsiteY4" fmla="*/ 31291 h 313031"/>
              <a:gd name="connsiteX5" fmla="*/ 232946 w 288119"/>
              <a:gd name="connsiteY5" fmla="*/ 0 h 313031"/>
              <a:gd name="connsiteX6" fmla="*/ 232946 w 288119"/>
              <a:gd name="connsiteY6" fmla="*/ 0 h 31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19" h="313031">
                <a:moveTo>
                  <a:pt x="0" y="253807"/>
                </a:moveTo>
                <a:cubicBezTo>
                  <a:pt x="36796" y="282491"/>
                  <a:pt x="73593" y="311175"/>
                  <a:pt x="111258" y="312913"/>
                </a:cubicBezTo>
                <a:cubicBezTo>
                  <a:pt x="148923" y="314651"/>
                  <a:pt x="197020" y="297267"/>
                  <a:pt x="225993" y="264237"/>
                </a:cubicBezTo>
                <a:cubicBezTo>
                  <a:pt x="254966" y="231207"/>
                  <a:pt x="276985" y="153559"/>
                  <a:pt x="285098" y="114735"/>
                </a:cubicBezTo>
                <a:cubicBezTo>
                  <a:pt x="293211" y="75911"/>
                  <a:pt x="283360" y="50413"/>
                  <a:pt x="274668" y="31291"/>
                </a:cubicBezTo>
                <a:cubicBezTo>
                  <a:pt x="265976" y="12169"/>
                  <a:pt x="232946" y="0"/>
                  <a:pt x="232946" y="0"/>
                </a:cubicBezTo>
                <a:lnTo>
                  <a:pt x="232946" y="0"/>
                </a:ln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orma libre 6"/>
          <p:cNvSpPr/>
          <p:nvPr/>
        </p:nvSpPr>
        <p:spPr>
          <a:xfrm>
            <a:off x="8064612" y="1123008"/>
            <a:ext cx="126743" cy="257284"/>
          </a:xfrm>
          <a:custGeom>
            <a:avLst/>
            <a:gdLst>
              <a:gd name="connsiteX0" fmla="*/ 126743 w 126743"/>
              <a:gd name="connsiteY0" fmla="*/ 0 h 257284"/>
              <a:gd name="connsiteX1" fmla="*/ 53730 w 126743"/>
              <a:gd name="connsiteY1" fmla="*/ 38245 h 257284"/>
              <a:gd name="connsiteX2" fmla="*/ 5055 w 126743"/>
              <a:gd name="connsiteY2" fmla="*/ 121689 h 257284"/>
              <a:gd name="connsiteX3" fmla="*/ 5055 w 126743"/>
              <a:gd name="connsiteY3" fmla="*/ 215562 h 257284"/>
              <a:gd name="connsiteX4" fmla="*/ 36346 w 126743"/>
              <a:gd name="connsiteY4" fmla="*/ 257284 h 257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3" h="257284">
                <a:moveTo>
                  <a:pt x="126743" y="0"/>
                </a:moveTo>
                <a:cubicBezTo>
                  <a:pt x="100377" y="8982"/>
                  <a:pt x="74011" y="17964"/>
                  <a:pt x="53730" y="38245"/>
                </a:cubicBezTo>
                <a:cubicBezTo>
                  <a:pt x="33449" y="58526"/>
                  <a:pt x="13167" y="92136"/>
                  <a:pt x="5055" y="121689"/>
                </a:cubicBezTo>
                <a:cubicBezTo>
                  <a:pt x="-3058" y="151242"/>
                  <a:pt x="-160" y="192963"/>
                  <a:pt x="5055" y="215562"/>
                </a:cubicBezTo>
                <a:cubicBezTo>
                  <a:pt x="10270" y="238161"/>
                  <a:pt x="23308" y="247722"/>
                  <a:pt x="36346" y="257284"/>
                </a:cubicBezTo>
              </a:path>
            </a:pathLst>
          </a:cu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15a645ae23d_0_245"/>
          <p:cNvSpPr txBox="1"/>
          <p:nvPr/>
        </p:nvSpPr>
        <p:spPr>
          <a:xfrm>
            <a:off x="158875" y="164900"/>
            <a:ext cx="8187300" cy="453600"/>
          </a:xfrm>
          <a:prstGeom prst="rect">
            <a:avLst/>
          </a:prstGeom>
          <a:noFill/>
          <a:ln>
            <a:noFill/>
          </a:ln>
        </p:spPr>
        <p:txBody>
          <a:bodyPr spcFirstLastPara="1" wrap="square" lIns="60975" tIns="60975" rIns="60975" bIns="609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AR" sz="2400" b="1" i="0" u="none" strike="noStrike" cap="none">
                <a:solidFill>
                  <a:srgbClr val="666666"/>
                </a:solidFill>
                <a:latin typeface="Montserrat"/>
                <a:ea typeface="Montserrat"/>
                <a:cs typeface="Montserrat"/>
                <a:sym typeface="Montserrat"/>
              </a:rPr>
              <a:t>TÍTULO 5 CEP </a:t>
            </a:r>
            <a:endParaRPr sz="2400" b="1" i="0" u="none" strike="noStrike" cap="none">
              <a:solidFill>
                <a:srgbClr val="666666"/>
              </a:solidFill>
              <a:latin typeface="Montserrat"/>
              <a:ea typeface="Montserrat"/>
              <a:cs typeface="Montserrat"/>
              <a:sym typeface="Montserrat"/>
            </a:endParaRPr>
          </a:p>
        </p:txBody>
      </p:sp>
      <p:sp>
        <p:nvSpPr>
          <p:cNvPr id="698" name="Google Shape;698;g15a645ae23d_0_245"/>
          <p:cNvSpPr txBox="1"/>
          <p:nvPr/>
        </p:nvSpPr>
        <p:spPr>
          <a:xfrm>
            <a:off x="247525" y="633050"/>
            <a:ext cx="6740100" cy="318600"/>
          </a:xfrm>
          <a:prstGeom prst="rect">
            <a:avLst/>
          </a:prstGeom>
          <a:solidFill>
            <a:srgbClr val="FFC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s-AR" sz="2100" b="0" i="0" u="none" strike="noStrike" cap="none">
                <a:solidFill>
                  <a:srgbClr val="666666"/>
                </a:solidFill>
                <a:latin typeface="Montserrat"/>
                <a:ea typeface="Montserrat"/>
                <a:cs typeface="Montserrat"/>
                <a:sym typeface="Montserrat"/>
              </a:rPr>
              <a:t>CONSTITUCIÓN LÍNEA DE TIEMPO DEL TRÁMITE</a:t>
            </a:r>
            <a:endParaRPr sz="2100" b="0" i="0" u="none" strike="noStrike" cap="none">
              <a:solidFill>
                <a:srgbClr val="000000"/>
              </a:solidFill>
              <a:latin typeface="Arial"/>
              <a:ea typeface="Arial"/>
              <a:cs typeface="Arial"/>
              <a:sym typeface="Arial"/>
            </a:endParaRPr>
          </a:p>
        </p:txBody>
      </p:sp>
      <p:cxnSp>
        <p:nvCxnSpPr>
          <p:cNvPr id="699" name="Google Shape;699;g15a645ae23d_0_245"/>
          <p:cNvCxnSpPr/>
          <p:nvPr/>
        </p:nvCxnSpPr>
        <p:spPr>
          <a:xfrm>
            <a:off x="13405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700" name="Google Shape;700;g15a645ae23d_0_245"/>
          <p:cNvSpPr txBox="1"/>
          <p:nvPr/>
        </p:nvSpPr>
        <p:spPr>
          <a:xfrm>
            <a:off x="431100" y="1567550"/>
            <a:ext cx="1858500" cy="554100"/>
          </a:xfrm>
          <a:prstGeom prst="rect">
            <a:avLst/>
          </a:prstGeom>
          <a:solidFill>
            <a:srgbClr val="666666"/>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CARATULACIÓN</a:t>
            </a:r>
            <a:endParaRPr sz="1400" b="1" i="0" u="none" strike="noStrike" cap="none">
              <a:solidFill>
                <a:srgbClr val="FFCC00"/>
              </a:solidFill>
              <a:latin typeface="Montserrat"/>
              <a:ea typeface="Montserrat"/>
              <a:cs typeface="Montserrat"/>
              <a:sym typeface="Montserrat"/>
            </a:endParaRPr>
          </a:p>
        </p:txBody>
      </p:sp>
      <p:cxnSp>
        <p:nvCxnSpPr>
          <p:cNvPr id="701" name="Google Shape;701;g15a645ae23d_0_245"/>
          <p:cNvCxnSpPr/>
          <p:nvPr/>
        </p:nvCxnSpPr>
        <p:spPr>
          <a:xfrm>
            <a:off x="3525739" y="2296297"/>
            <a:ext cx="0" cy="1214100"/>
          </a:xfrm>
          <a:prstGeom prst="straightConnector1">
            <a:avLst/>
          </a:prstGeom>
          <a:noFill/>
          <a:ln w="9525" cap="flat" cmpd="sng">
            <a:solidFill>
              <a:schemeClr val="dk2"/>
            </a:solidFill>
            <a:prstDash val="dash"/>
            <a:round/>
            <a:headEnd type="none" w="sm" len="sm"/>
            <a:tailEnd type="none" w="sm" len="sm"/>
          </a:ln>
        </p:spPr>
      </p:cxnSp>
      <p:sp>
        <p:nvSpPr>
          <p:cNvPr id="702" name="Google Shape;702;g15a645ae23d_0_245"/>
          <p:cNvSpPr txBox="1"/>
          <p:nvPr/>
        </p:nvSpPr>
        <p:spPr>
          <a:xfrm>
            <a:off x="2565440" y="1567538"/>
            <a:ext cx="1920600" cy="554100"/>
          </a:xfrm>
          <a:prstGeom prst="rect">
            <a:avLst/>
          </a:prstGeom>
          <a:solidFill>
            <a:srgbClr val="666666"/>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ENVÍO ANTECEDENTES</a:t>
            </a:r>
            <a:endParaRPr sz="1400" b="1" i="0" u="none" strike="noStrike" cap="none">
              <a:solidFill>
                <a:srgbClr val="FFCC00"/>
              </a:solidFill>
              <a:latin typeface="Montserrat"/>
              <a:ea typeface="Montserrat"/>
              <a:cs typeface="Montserrat"/>
              <a:sym typeface="Montserrat"/>
            </a:endParaRPr>
          </a:p>
        </p:txBody>
      </p:sp>
      <p:cxnSp>
        <p:nvCxnSpPr>
          <p:cNvPr id="703" name="Google Shape;703;g15a645ae23d_0_245"/>
          <p:cNvCxnSpPr/>
          <p:nvPr/>
        </p:nvCxnSpPr>
        <p:spPr>
          <a:xfrm>
            <a:off x="431100" y="2917720"/>
            <a:ext cx="11329800" cy="0"/>
          </a:xfrm>
          <a:prstGeom prst="straightConnector1">
            <a:avLst/>
          </a:prstGeom>
          <a:noFill/>
          <a:ln w="38100" cap="flat" cmpd="sng">
            <a:solidFill>
              <a:schemeClr val="dk2"/>
            </a:solidFill>
            <a:prstDash val="solid"/>
            <a:round/>
            <a:headEnd type="none" w="sm" len="sm"/>
            <a:tailEnd type="none" w="sm" len="sm"/>
          </a:ln>
        </p:spPr>
      </p:cxnSp>
      <p:cxnSp>
        <p:nvCxnSpPr>
          <p:cNvPr id="704" name="Google Shape;704;g15a645ae23d_0_245"/>
          <p:cNvCxnSpPr/>
          <p:nvPr/>
        </p:nvCxnSpPr>
        <p:spPr>
          <a:xfrm>
            <a:off x="5827118" y="2296297"/>
            <a:ext cx="0" cy="1214100"/>
          </a:xfrm>
          <a:prstGeom prst="straightConnector1">
            <a:avLst/>
          </a:prstGeom>
          <a:noFill/>
          <a:ln w="9525" cap="flat" cmpd="sng">
            <a:solidFill>
              <a:schemeClr val="dk2"/>
            </a:solidFill>
            <a:prstDash val="dash"/>
            <a:round/>
            <a:headEnd type="none" w="sm" len="sm"/>
            <a:tailEnd type="none" w="sm" len="sm"/>
          </a:ln>
        </p:spPr>
      </p:cxnSp>
      <p:sp>
        <p:nvSpPr>
          <p:cNvPr id="705" name="Google Shape;705;g15a645ae23d_0_245"/>
          <p:cNvSpPr txBox="1"/>
          <p:nvPr/>
        </p:nvSpPr>
        <p:spPr>
          <a:xfrm>
            <a:off x="4750717" y="1567550"/>
            <a:ext cx="2152800" cy="554100"/>
          </a:xfrm>
          <a:prstGeom prst="rect">
            <a:avLst/>
          </a:prstGeom>
          <a:solidFill>
            <a:srgbClr val="666666"/>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CARGA DOCUMENTACIÓN</a:t>
            </a:r>
            <a:endParaRPr sz="1400" b="1" i="0" u="none" strike="noStrike" cap="none">
              <a:solidFill>
                <a:srgbClr val="FFCC00"/>
              </a:solidFill>
              <a:latin typeface="Montserrat"/>
              <a:ea typeface="Montserrat"/>
              <a:cs typeface="Montserrat"/>
              <a:sym typeface="Montserrat"/>
            </a:endParaRPr>
          </a:p>
        </p:txBody>
      </p:sp>
      <p:cxnSp>
        <p:nvCxnSpPr>
          <p:cNvPr id="706" name="Google Shape;706;g15a645ae23d_0_245"/>
          <p:cNvCxnSpPr/>
          <p:nvPr/>
        </p:nvCxnSpPr>
        <p:spPr>
          <a:xfrm>
            <a:off x="8253800" y="2296297"/>
            <a:ext cx="0" cy="1214100"/>
          </a:xfrm>
          <a:prstGeom prst="straightConnector1">
            <a:avLst/>
          </a:prstGeom>
          <a:noFill/>
          <a:ln w="9525" cap="flat" cmpd="sng">
            <a:solidFill>
              <a:schemeClr val="dk2"/>
            </a:solidFill>
            <a:prstDash val="dash"/>
            <a:round/>
            <a:headEnd type="none" w="sm" len="sm"/>
            <a:tailEnd type="none" w="sm" len="sm"/>
          </a:ln>
        </p:spPr>
      </p:cxnSp>
      <p:sp>
        <p:nvSpPr>
          <p:cNvPr id="707" name="Google Shape;707;g15a645ae23d_0_245"/>
          <p:cNvSpPr txBox="1"/>
          <p:nvPr/>
        </p:nvSpPr>
        <p:spPr>
          <a:xfrm>
            <a:off x="7177400" y="1567550"/>
            <a:ext cx="2152800" cy="554100"/>
          </a:xfrm>
          <a:prstGeom prst="rect">
            <a:avLst/>
          </a:prstGeom>
          <a:solidFill>
            <a:srgbClr val="666666"/>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ENVÍO INFO</a:t>
            </a:r>
            <a:endParaRPr sz="1400" b="1" i="0" u="none" strike="noStrike" cap="none">
              <a:solidFill>
                <a:srgbClr val="FFCC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A AGIP</a:t>
            </a:r>
            <a:endParaRPr sz="1400" b="1" i="0" u="none" strike="noStrike" cap="none">
              <a:solidFill>
                <a:srgbClr val="FFCC00"/>
              </a:solidFill>
              <a:latin typeface="Montserrat"/>
              <a:ea typeface="Montserrat"/>
              <a:cs typeface="Montserrat"/>
              <a:sym typeface="Montserrat"/>
            </a:endParaRPr>
          </a:p>
        </p:txBody>
      </p:sp>
      <p:cxnSp>
        <p:nvCxnSpPr>
          <p:cNvPr id="708" name="Google Shape;708;g15a645ae23d_0_245"/>
          <p:cNvCxnSpPr/>
          <p:nvPr/>
        </p:nvCxnSpPr>
        <p:spPr>
          <a:xfrm>
            <a:off x="10673875" y="2296297"/>
            <a:ext cx="0" cy="1214100"/>
          </a:xfrm>
          <a:prstGeom prst="straightConnector1">
            <a:avLst/>
          </a:prstGeom>
          <a:noFill/>
          <a:ln w="9525" cap="flat" cmpd="sng">
            <a:solidFill>
              <a:schemeClr val="dk2"/>
            </a:solidFill>
            <a:prstDash val="dash"/>
            <a:round/>
            <a:headEnd type="none" w="sm" len="sm"/>
            <a:tailEnd type="none" w="sm" len="sm"/>
          </a:ln>
        </p:spPr>
      </p:cxnSp>
      <p:sp>
        <p:nvSpPr>
          <p:cNvPr id="709" name="Google Shape;709;g15a645ae23d_0_245"/>
          <p:cNvSpPr txBox="1"/>
          <p:nvPr/>
        </p:nvSpPr>
        <p:spPr>
          <a:xfrm>
            <a:off x="9597475" y="1567550"/>
            <a:ext cx="2152800" cy="554100"/>
          </a:xfrm>
          <a:prstGeom prst="rect">
            <a:avLst/>
          </a:prstGeom>
          <a:solidFill>
            <a:srgbClr val="666666"/>
          </a:solidFill>
          <a:ln>
            <a:noFill/>
          </a:ln>
        </p:spPr>
        <p:txBody>
          <a:bodyPr spcFirstLastPara="1" wrap="square" lIns="60975" tIns="60975" rIns="60975" bIns="609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REGISTRO </a:t>
            </a:r>
            <a:endParaRPr sz="1400" b="1" i="0" u="none" strike="noStrike" cap="none">
              <a:solidFill>
                <a:srgbClr val="FFCC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900"/>
              <a:buFont typeface="Arial"/>
              <a:buNone/>
            </a:pPr>
            <a:r>
              <a:rPr lang="es-AR" sz="1400" b="1" i="0" u="none" strike="noStrike" cap="none">
                <a:solidFill>
                  <a:srgbClr val="FFCC00"/>
                </a:solidFill>
                <a:latin typeface="Montserrat"/>
                <a:ea typeface="Montserrat"/>
                <a:cs typeface="Montserrat"/>
                <a:sym typeface="Montserrat"/>
              </a:rPr>
              <a:t>CEP</a:t>
            </a:r>
            <a:endParaRPr sz="1400" b="1" i="0" u="none" strike="noStrike" cap="none">
              <a:solidFill>
                <a:srgbClr val="FFCC00"/>
              </a:solidFill>
              <a:latin typeface="Montserrat"/>
              <a:ea typeface="Montserrat"/>
              <a:cs typeface="Montserrat"/>
              <a:sym typeface="Montserrat"/>
            </a:endParaRPr>
          </a:p>
        </p:txBody>
      </p:sp>
      <p:sp>
        <p:nvSpPr>
          <p:cNvPr id="710" name="Google Shape;710;g15a645ae23d_0_245"/>
          <p:cNvSpPr txBox="1"/>
          <p:nvPr/>
        </p:nvSpPr>
        <p:spPr>
          <a:xfrm>
            <a:off x="399975" y="3588696"/>
            <a:ext cx="2778000" cy="1285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Informe dominio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Encomienda</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3 -</a:t>
            </a:r>
            <a:r>
              <a:rPr lang="es-AR" sz="1300" b="0" i="0" u="none" strike="noStrike" cap="none">
                <a:solidFill>
                  <a:srgbClr val="666666"/>
                </a:solidFill>
                <a:latin typeface="Montserrat"/>
                <a:ea typeface="Montserrat"/>
                <a:cs typeface="Montserrat"/>
                <a:sym typeface="Montserrat"/>
              </a:rPr>
              <a:t> Cert. Empadron.</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4 -</a:t>
            </a:r>
            <a:r>
              <a:rPr lang="es-AR" sz="1300" b="0" i="0" u="none" strike="noStrike" cap="none">
                <a:solidFill>
                  <a:srgbClr val="666666"/>
                </a:solidFill>
                <a:latin typeface="Montserrat"/>
                <a:ea typeface="Montserrat"/>
                <a:cs typeface="Montserrat"/>
                <a:sym typeface="Montserrat"/>
              </a:rPr>
              <a:t> Comp. Pago</a:t>
            </a:r>
            <a:endParaRPr sz="1300" b="0" i="0" u="none" strike="noStrike" cap="none">
              <a:solidFill>
                <a:srgbClr val="666666"/>
              </a:solidFill>
              <a:latin typeface="Montserrat"/>
              <a:ea typeface="Montserrat"/>
              <a:cs typeface="Montserrat"/>
              <a:sym typeface="Montserrat"/>
            </a:endParaRPr>
          </a:p>
        </p:txBody>
      </p:sp>
      <p:sp>
        <p:nvSpPr>
          <p:cNvPr id="711" name="Google Shape;711;g15a645ae23d_0_245"/>
          <p:cNvSpPr txBox="1"/>
          <p:nvPr/>
        </p:nvSpPr>
        <p:spPr>
          <a:xfrm>
            <a:off x="2622300" y="3588689"/>
            <a:ext cx="1806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1 -</a:t>
            </a:r>
            <a:r>
              <a:rPr lang="es-AR" sz="1300" b="0" i="0" u="none" strike="noStrike" cap="none">
                <a:solidFill>
                  <a:srgbClr val="666666"/>
                </a:solidFill>
                <a:latin typeface="Montserrat"/>
                <a:ea typeface="Montserrat"/>
                <a:cs typeface="Montserrat"/>
                <a:sym typeface="Montserrat"/>
              </a:rPr>
              <a:t> Ficha Parc.</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Plano índice</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a:t>
            </a:r>
            <a:r>
              <a:rPr lang="es-AR" sz="1300" b="0" i="0" u="none" strike="noStrike" cap="none">
                <a:solidFill>
                  <a:srgbClr val="666666"/>
                </a:solidFill>
                <a:latin typeface="Montserrat"/>
                <a:ea typeface="Montserrat"/>
                <a:cs typeface="Montserrat"/>
                <a:sym typeface="Montserrat"/>
              </a:rPr>
              <a:t> Perímetro</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4-</a:t>
            </a:r>
            <a:r>
              <a:rPr lang="es-AR" sz="1300" b="0" i="0" u="none" strike="noStrike" cap="none">
                <a:solidFill>
                  <a:srgbClr val="666666"/>
                </a:solidFill>
                <a:latin typeface="Montserrat"/>
                <a:ea typeface="Montserrat"/>
                <a:cs typeface="Montserrat"/>
                <a:sym typeface="Montserrat"/>
              </a:rPr>
              <a:t> Planos Mensura</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chemeClr val="dk1"/>
              </a:buClr>
              <a:buSzPts val="11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5-</a:t>
            </a:r>
            <a:r>
              <a:rPr lang="es-AR" sz="1300" b="0" i="0" u="none" strike="noStrike" cap="none">
                <a:solidFill>
                  <a:srgbClr val="666666"/>
                </a:solidFill>
                <a:latin typeface="Montserrat"/>
                <a:ea typeface="Montserrat"/>
                <a:cs typeface="Montserrat"/>
                <a:sym typeface="Montserrat"/>
              </a:rPr>
              <a:t>  Planos de Obra</a:t>
            </a:r>
            <a:endParaRPr sz="1300" b="0" i="0" u="none" strike="noStrike" cap="none">
              <a:solidFill>
                <a:srgbClr val="666666"/>
              </a:solidFill>
              <a:latin typeface="Montserrat"/>
              <a:ea typeface="Montserrat"/>
              <a:cs typeface="Montserrat"/>
              <a:sym typeface="Montserrat"/>
            </a:endParaRPr>
          </a:p>
        </p:txBody>
      </p:sp>
      <p:sp>
        <p:nvSpPr>
          <p:cNvPr id="712" name="Google Shape;712;g15a645ae23d_0_245"/>
          <p:cNvSpPr txBox="1"/>
          <p:nvPr/>
        </p:nvSpPr>
        <p:spPr>
          <a:xfrm>
            <a:off x="4505025" y="3588689"/>
            <a:ext cx="2644200" cy="27936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1</a:t>
            </a:r>
            <a:r>
              <a:rPr lang="es-AR" sz="1300" b="1">
                <a:solidFill>
                  <a:srgbClr val="666666"/>
                </a:solidFill>
                <a:highlight>
                  <a:srgbClr val="FFCC00"/>
                </a:highlight>
                <a:latin typeface="Montserrat"/>
                <a:ea typeface="Montserrat"/>
                <a:cs typeface="Montserrat"/>
                <a:sym typeface="Montserrat"/>
              </a:rPr>
              <a:t> </a:t>
            </a:r>
            <a:r>
              <a:rPr lang="es-AR" sz="1300" b="1" i="0" u="none" strike="noStrike" cap="none">
                <a:solidFill>
                  <a:srgbClr val="666666"/>
                </a:solidFill>
                <a:highlight>
                  <a:srgbClr val="FFCC00"/>
                </a:highlight>
                <a:latin typeface="Montserrat"/>
                <a:ea typeface="Montserrat"/>
                <a:cs typeface="Montserrat"/>
                <a:sym typeface="Montserrat"/>
              </a:rPr>
              <a:t>-</a:t>
            </a:r>
            <a:r>
              <a:rPr lang="es-AR" sz="1300" b="0" i="0" u="none" strike="noStrike" cap="none">
                <a:solidFill>
                  <a:srgbClr val="666666"/>
                </a:solidFill>
                <a:latin typeface="Montserrat"/>
                <a:ea typeface="Montserrat"/>
                <a:cs typeface="Montserrat"/>
                <a:sym typeface="Montserrat"/>
              </a:rPr>
              <a:t> Croquis Parcela (.pdf) y foto fachada (pdf)</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2-</a:t>
            </a:r>
            <a:r>
              <a:rPr lang="es-AR" sz="1300" b="0" i="0" u="none" strike="noStrike" cap="none">
                <a:solidFill>
                  <a:srgbClr val="666666"/>
                </a:solidFill>
                <a:latin typeface="Montserrat"/>
                <a:ea typeface="Montserrat"/>
                <a:cs typeface="Montserrat"/>
                <a:sym typeface="Montserrat"/>
              </a:rPr>
              <a:t> Relevamiento (dxf)</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3-</a:t>
            </a:r>
            <a:r>
              <a:rPr lang="es-AR" sz="1300" b="0" i="0" u="none" strike="noStrike" cap="none">
                <a:solidFill>
                  <a:srgbClr val="666666"/>
                </a:solidFill>
                <a:latin typeface="Montserrat"/>
                <a:ea typeface="Montserrat"/>
                <a:cs typeface="Montserrat"/>
                <a:sym typeface="Montserrat"/>
              </a:rPr>
              <a:t> Forms. de valuación (pdf)*</a:t>
            </a:r>
            <a:br>
              <a:rPr lang="es-AR" sz="1300" b="0" i="0" u="none" strike="noStrike" cap="none">
                <a:solidFill>
                  <a:srgbClr val="666666"/>
                </a:solidFill>
                <a:latin typeface="Montserrat"/>
                <a:ea typeface="Montserrat"/>
                <a:cs typeface="Montserrat"/>
                <a:sym typeface="Montserrat"/>
              </a:rPr>
            </a:br>
            <a:r>
              <a:rPr lang="es-AR" sz="1300" b="1" i="0" u="none" strike="noStrike" cap="none">
                <a:solidFill>
                  <a:srgbClr val="666666"/>
                </a:solidFill>
                <a:highlight>
                  <a:srgbClr val="FFCC00"/>
                </a:highlight>
                <a:latin typeface="Montserrat"/>
                <a:ea typeface="Montserrat"/>
                <a:cs typeface="Montserrat"/>
                <a:sym typeface="Montserrat"/>
              </a:rPr>
              <a:t>4-</a:t>
            </a:r>
            <a:r>
              <a:rPr lang="es-AR" sz="1300" b="0" i="0" u="none" strike="noStrike" cap="none">
                <a:solidFill>
                  <a:srgbClr val="666666"/>
                </a:solidFill>
                <a:latin typeface="Montserrat"/>
                <a:ea typeface="Montserrat"/>
                <a:cs typeface="Montserrat"/>
                <a:sym typeface="Montserrat"/>
              </a:rPr>
              <a:t> Form Resumen (TAD)*</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5-</a:t>
            </a:r>
            <a:r>
              <a:rPr lang="es-AR" sz="1300" b="0" i="0" u="none" strike="noStrike" cap="none">
                <a:solidFill>
                  <a:srgbClr val="666666"/>
                </a:solidFill>
                <a:latin typeface="Montserrat"/>
                <a:ea typeface="Montserrat"/>
                <a:cs typeface="Montserrat"/>
                <a:sym typeface="Montserrat"/>
              </a:rPr>
              <a:t> Form Dominial ( TAD)</a:t>
            </a:r>
            <a:endParaRPr sz="1300" b="0" i="0" u="none" strike="noStrike" cap="none">
              <a:solidFill>
                <a:srgbClr val="666666"/>
              </a:solidFill>
              <a:latin typeface="Montserrat"/>
              <a:ea typeface="Montserrat"/>
              <a:cs typeface="Montserrat"/>
              <a:sym typeface="Montserrat"/>
            </a:endParaRPr>
          </a:p>
          <a:p>
            <a:pPr marL="0" marR="0" lvl="0" indent="0" algn="l" rtl="0">
              <a:lnSpc>
                <a:spcPct val="150000"/>
              </a:lnSpc>
              <a:spcBef>
                <a:spcPts val="0"/>
              </a:spcBef>
              <a:spcAft>
                <a:spcPts val="0"/>
              </a:spcAft>
              <a:buClr>
                <a:srgbClr val="000000"/>
              </a:buClr>
              <a:buSzPts val="1300"/>
              <a:buFont typeface="Arial"/>
              <a:buNone/>
            </a:pPr>
            <a:r>
              <a:rPr lang="es-AR" sz="1300" b="1" i="0" u="none" strike="noStrike" cap="none">
                <a:solidFill>
                  <a:srgbClr val="666666"/>
                </a:solidFill>
                <a:highlight>
                  <a:srgbClr val="FFCC00"/>
                </a:highlight>
                <a:latin typeface="Montserrat"/>
                <a:ea typeface="Montserrat"/>
                <a:cs typeface="Montserrat"/>
                <a:sym typeface="Montserrat"/>
              </a:rPr>
              <a:t>6-</a:t>
            </a:r>
            <a:r>
              <a:rPr lang="es-AR" sz="1300" b="0" i="0" u="none" strike="noStrike" cap="none">
                <a:solidFill>
                  <a:srgbClr val="666666"/>
                </a:solidFill>
                <a:latin typeface="Montserrat"/>
                <a:ea typeface="Montserrat"/>
                <a:cs typeface="Montserrat"/>
                <a:sym typeface="Montserrat"/>
              </a:rPr>
              <a:t> Form Mensura (TAD)</a:t>
            </a:r>
            <a:endParaRPr sz="1300" b="0" i="0" u="none" strike="noStrike" cap="none">
              <a:solidFill>
                <a:srgbClr val="666666"/>
              </a:solidFill>
              <a:latin typeface="Montserrat"/>
              <a:ea typeface="Montserrat"/>
              <a:cs typeface="Montserrat"/>
              <a:sym typeface="Montserrat"/>
            </a:endParaRPr>
          </a:p>
          <a:p>
            <a:pPr marL="0" marR="0" lvl="0" indent="0" algn="just" rtl="0">
              <a:lnSpc>
                <a:spcPct val="100000"/>
              </a:lnSpc>
              <a:spcBef>
                <a:spcPts val="0"/>
              </a:spcBef>
              <a:spcAft>
                <a:spcPts val="0"/>
              </a:spcAft>
              <a:buClr>
                <a:srgbClr val="000000"/>
              </a:buClr>
              <a:buSzPts val="1100"/>
              <a:buFont typeface="Arial"/>
              <a:buNone/>
            </a:pPr>
            <a:r>
              <a:rPr lang="es-AR" sz="1100" b="0" i="1" u="none" strike="noStrike" cap="none">
                <a:solidFill>
                  <a:srgbClr val="666666"/>
                </a:solidFill>
                <a:latin typeface="Montserrat"/>
                <a:ea typeface="Montserrat"/>
                <a:cs typeface="Montserrat"/>
                <a:sym typeface="Montserrat"/>
              </a:rPr>
              <a:t>*3 y 4 en caso de que haya construcciones no declaradas que excedan la tolerancia</a:t>
            </a:r>
            <a:endParaRPr sz="1100" b="0" i="1" u="none" strike="noStrike" cap="none">
              <a:solidFill>
                <a:srgbClr val="666666"/>
              </a:solidFill>
              <a:latin typeface="Montserrat"/>
              <a:ea typeface="Montserrat"/>
              <a:cs typeface="Montserrat"/>
              <a:sym typeface="Montserrat"/>
            </a:endParaRPr>
          </a:p>
        </p:txBody>
      </p:sp>
      <p:sp>
        <p:nvSpPr>
          <p:cNvPr id="713" name="Google Shape;713;g15a645ae23d_0_245"/>
          <p:cNvSpPr txBox="1"/>
          <p:nvPr/>
        </p:nvSpPr>
        <p:spPr>
          <a:xfrm>
            <a:off x="7216850" y="3587198"/>
            <a:ext cx="20739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666666"/>
                </a:solidFill>
                <a:latin typeface="Montserrat"/>
                <a:ea typeface="Montserrat"/>
                <a:cs typeface="Montserrat"/>
                <a:sym typeface="Montserrat"/>
              </a:rPr>
              <a:t>Si existen diferencias con lo empadronado</a:t>
            </a:r>
            <a:endParaRPr sz="1300" b="0" i="0" u="none" strike="noStrike" cap="none">
              <a:solidFill>
                <a:srgbClr val="666666"/>
              </a:solidFill>
              <a:latin typeface="Montserrat"/>
              <a:ea typeface="Montserrat"/>
              <a:cs typeface="Montserrat"/>
              <a:sym typeface="Montserrat"/>
            </a:endParaRPr>
          </a:p>
        </p:txBody>
      </p:sp>
      <p:sp>
        <p:nvSpPr>
          <p:cNvPr id="714" name="Google Shape;714;g15a645ae23d_0_245"/>
          <p:cNvSpPr txBox="1"/>
          <p:nvPr/>
        </p:nvSpPr>
        <p:spPr>
          <a:xfrm>
            <a:off x="9636925" y="3532648"/>
            <a:ext cx="20739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AR" sz="1300" b="0" i="0" u="none" strike="noStrike" cap="none">
                <a:solidFill>
                  <a:srgbClr val="666666"/>
                </a:solidFill>
                <a:latin typeface="Montserrat"/>
                <a:ea typeface="Montserrat"/>
                <a:cs typeface="Montserrat"/>
                <a:sym typeface="Montserrat"/>
              </a:rPr>
              <a:t>Emisión y notificación del Certificado de estado Parcelario</a:t>
            </a:r>
            <a:endParaRPr sz="1300" b="0" i="0" u="none" strike="noStrike" cap="none">
              <a:solidFill>
                <a:srgbClr val="666666"/>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19449a8844b_0_0"/>
          <p:cNvSpPr/>
          <p:nvPr/>
        </p:nvSpPr>
        <p:spPr>
          <a:xfrm>
            <a:off x="0" y="0"/>
            <a:ext cx="12192000" cy="6365700"/>
          </a:xfrm>
          <a:prstGeom prst="rect">
            <a:avLst/>
          </a:prstGeom>
          <a:solidFill>
            <a:srgbClr val="434343"/>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721" name="Google Shape;721;g19449a8844b_0_0"/>
          <p:cNvSpPr txBox="1"/>
          <p:nvPr/>
        </p:nvSpPr>
        <p:spPr>
          <a:xfrm>
            <a:off x="1980900" y="1982900"/>
            <a:ext cx="8545500" cy="2024100"/>
          </a:xfrm>
          <a:prstGeom prst="rect">
            <a:avLst/>
          </a:prstGeom>
          <a:solidFill>
            <a:srgbClr val="FDD306"/>
          </a:solidFill>
          <a:ln>
            <a:noFill/>
          </a:ln>
        </p:spPr>
        <p:txBody>
          <a:bodyPr spcFirstLastPara="1" wrap="square" lIns="121900" tIns="121900" rIns="121900" bIns="121900" anchor="ctr" anchorCtr="0">
            <a:noAutofit/>
          </a:bodyPr>
          <a:lstStyle/>
          <a:p>
            <a:pPr marL="0" marR="0" lvl="0" indent="0" algn="ctr" rtl="0">
              <a:lnSpc>
                <a:spcPct val="80000"/>
              </a:lnSpc>
              <a:spcBef>
                <a:spcPts val="0"/>
              </a:spcBef>
              <a:spcAft>
                <a:spcPts val="0"/>
              </a:spcAft>
              <a:buClr>
                <a:schemeClr val="dk1"/>
              </a:buClr>
              <a:buSzPts val="1500"/>
              <a:buFont typeface="Arial"/>
              <a:buNone/>
            </a:pPr>
            <a:r>
              <a:rPr lang="es-AR" sz="6500" b="1">
                <a:solidFill>
                  <a:srgbClr val="666666"/>
                </a:solidFill>
                <a:latin typeface="Montserrat"/>
                <a:ea typeface="Montserrat"/>
                <a:cs typeface="Montserrat"/>
                <a:sym typeface="Montserrat"/>
              </a:rPr>
              <a:t>CASO TESTIGO</a:t>
            </a:r>
            <a:endParaRPr sz="6500" b="1" i="0" u="none" strike="noStrike" cap="none">
              <a:solidFill>
                <a:srgbClr val="666666"/>
              </a:solidFill>
              <a:latin typeface="Montserrat"/>
              <a:ea typeface="Montserrat"/>
              <a:cs typeface="Montserrat"/>
              <a:sym typeface="Montserrat"/>
            </a:endParaRPr>
          </a:p>
          <a:p>
            <a:pPr marL="0" marR="0" lvl="0" indent="0" algn="ctr" rtl="0">
              <a:lnSpc>
                <a:spcPct val="80000"/>
              </a:lnSpc>
              <a:spcBef>
                <a:spcPts val="0"/>
              </a:spcBef>
              <a:spcAft>
                <a:spcPts val="0"/>
              </a:spcAft>
              <a:buClr>
                <a:schemeClr val="dk1"/>
              </a:buClr>
              <a:buSzPts val="1500"/>
              <a:buFont typeface="Arial"/>
              <a:buNone/>
            </a:pPr>
            <a:r>
              <a:rPr lang="es-AR" sz="5500">
                <a:solidFill>
                  <a:srgbClr val="666666"/>
                </a:solidFill>
                <a:latin typeface="Montserrat Medium"/>
                <a:ea typeface="Montserrat Medium"/>
                <a:cs typeface="Montserrat Medium"/>
                <a:sym typeface="Montserrat Medium"/>
              </a:rPr>
              <a:t>PARCELA</a:t>
            </a:r>
            <a:endParaRPr sz="5500" b="0" i="0" u="none" strike="noStrike" cap="none">
              <a:solidFill>
                <a:srgbClr val="666666"/>
              </a:solidFill>
              <a:latin typeface="Montserrat Medium"/>
              <a:ea typeface="Montserrat Medium"/>
              <a:cs typeface="Montserrat Medium"/>
              <a:sym typeface="Montserrat Medium"/>
            </a:endParaRPr>
          </a:p>
        </p:txBody>
      </p:sp>
      <p:sp>
        <p:nvSpPr>
          <p:cNvPr id="722" name="Google Shape;722;g19449a8844b_0_0"/>
          <p:cNvSpPr txBox="1"/>
          <p:nvPr/>
        </p:nvSpPr>
        <p:spPr>
          <a:xfrm>
            <a:off x="1980800" y="4084950"/>
            <a:ext cx="8545500" cy="357000"/>
          </a:xfrm>
          <a:prstGeom prst="rect">
            <a:avLst/>
          </a:prstGeom>
          <a:noFill/>
          <a:ln>
            <a:noFill/>
          </a:ln>
        </p:spPr>
        <p:txBody>
          <a:bodyPr spcFirstLastPara="1" wrap="square" lIns="121900" tIns="121900" rIns="121900" bIns="121900" anchor="t" anchorCtr="0">
            <a:spAutoFit/>
          </a:bodyPr>
          <a:lstStyle/>
          <a:p>
            <a:pPr marL="0" marR="0" lvl="0" indent="0" algn="ctr" rtl="0">
              <a:lnSpc>
                <a:spcPct val="80000"/>
              </a:lnSpc>
              <a:spcBef>
                <a:spcPts val="0"/>
              </a:spcBef>
              <a:spcAft>
                <a:spcPts val="0"/>
              </a:spcAft>
              <a:buClr>
                <a:srgbClr val="000000"/>
              </a:buClr>
              <a:buSzPts val="3300"/>
              <a:buFont typeface="Arial"/>
              <a:buNone/>
            </a:pPr>
            <a:r>
              <a:rPr lang="es-AR" sz="900" b="0" i="0" u="none" strike="noStrike" cap="none">
                <a:solidFill>
                  <a:srgbClr val="FFFFFF"/>
                </a:solidFill>
                <a:latin typeface="Montserrat Medium"/>
                <a:ea typeface="Montserrat Medium"/>
                <a:cs typeface="Montserrat Medium"/>
                <a:sym typeface="Montserrat Medium"/>
              </a:rPr>
              <a:t>CONSTITUCION DEL ESTADO PARCELARIO</a:t>
            </a:r>
            <a:r>
              <a:rPr lang="es-AR" sz="900">
                <a:solidFill>
                  <a:srgbClr val="FFFFFF"/>
                </a:solidFill>
                <a:latin typeface="Montserrat Medium"/>
                <a:ea typeface="Montserrat Medium"/>
                <a:cs typeface="Montserrat Medium"/>
                <a:sym typeface="Montserrat Medium"/>
              </a:rPr>
              <a:t> </a:t>
            </a:r>
            <a:r>
              <a:rPr lang="es-AR" sz="900" b="0" i="0" u="none" strike="noStrike" cap="none">
                <a:solidFill>
                  <a:srgbClr val="FFFFFF"/>
                </a:solidFill>
                <a:latin typeface="Montserrat Medium"/>
                <a:ea typeface="Montserrat Medium"/>
                <a:cs typeface="Montserrat Medium"/>
                <a:sym typeface="Montserrat Medium"/>
              </a:rPr>
              <a:t>TALLER N° 1- 23 . 11 . 22 -</a:t>
            </a:r>
            <a:endParaRPr sz="900" b="0" i="0" u="none" strike="noStrike" cap="none">
              <a:solidFill>
                <a:srgbClr val="FFFFFF"/>
              </a:solidFill>
              <a:latin typeface="Montserrat Medium"/>
              <a:ea typeface="Montserrat Medium"/>
              <a:cs typeface="Montserrat Medium"/>
              <a:sym typeface="Montserrat Medium"/>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9449a8844b_0_6"/>
          <p:cNvSpPr/>
          <p:nvPr/>
        </p:nvSpPr>
        <p:spPr>
          <a:xfrm>
            <a:off x="0" y="0"/>
            <a:ext cx="12192000" cy="6365700"/>
          </a:xfrm>
          <a:prstGeom prst="rect">
            <a:avLst/>
          </a:prstGeom>
          <a:solidFill>
            <a:srgbClr val="434343"/>
          </a:solidFill>
          <a:ln>
            <a:noFill/>
          </a:ln>
        </p:spPr>
        <p:txBody>
          <a:bodyPr spcFirstLastPara="1" wrap="square" lIns="60975" tIns="60975" rIns="60975" bIns="60975"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728" name="Google Shape;728;g19449a8844b_0_6"/>
          <p:cNvSpPr txBox="1"/>
          <p:nvPr/>
        </p:nvSpPr>
        <p:spPr>
          <a:xfrm>
            <a:off x="228150" y="324275"/>
            <a:ext cx="11649900" cy="861000"/>
          </a:xfrm>
          <a:prstGeom prst="rect">
            <a:avLst/>
          </a:prstGeom>
          <a:solidFill>
            <a:srgbClr val="FDD306"/>
          </a:solidFill>
          <a:ln>
            <a:noFill/>
          </a:ln>
        </p:spPr>
        <p:txBody>
          <a:bodyPr spcFirstLastPara="1" wrap="square" lIns="121900" tIns="121900" rIns="121900" bIns="121900" anchor="ctr" anchorCtr="0">
            <a:noAutofit/>
          </a:bodyPr>
          <a:lstStyle/>
          <a:p>
            <a:pPr marL="0" marR="0" lvl="0" indent="0" algn="ctr" rtl="0">
              <a:lnSpc>
                <a:spcPct val="80000"/>
              </a:lnSpc>
              <a:spcBef>
                <a:spcPts val="0"/>
              </a:spcBef>
              <a:spcAft>
                <a:spcPts val="0"/>
              </a:spcAft>
              <a:buClr>
                <a:schemeClr val="dk1"/>
              </a:buClr>
              <a:buSzPts val="1500"/>
              <a:buFont typeface="Arial"/>
              <a:buNone/>
            </a:pPr>
            <a:r>
              <a:rPr lang="es-AR" sz="4100">
                <a:solidFill>
                  <a:srgbClr val="666666"/>
                </a:solidFill>
                <a:latin typeface="Montserrat Medium"/>
                <a:ea typeface="Montserrat Medium"/>
                <a:cs typeface="Montserrat Medium"/>
                <a:sym typeface="Montserrat Medium"/>
              </a:rPr>
              <a:t>PARCELA 064-012-013 LARRAYA 3238</a:t>
            </a:r>
            <a:endParaRPr sz="4100" b="0" i="0" u="none" strike="noStrike" cap="none">
              <a:solidFill>
                <a:srgbClr val="666666"/>
              </a:solidFill>
              <a:latin typeface="Montserrat Medium"/>
              <a:ea typeface="Montserrat Medium"/>
              <a:cs typeface="Montserrat Medium"/>
              <a:sym typeface="Montserrat Medium"/>
            </a:endParaRPr>
          </a:p>
        </p:txBody>
      </p:sp>
      <p:pic>
        <p:nvPicPr>
          <p:cNvPr id="729" name="Google Shape;729;g19449a8844b_0_6"/>
          <p:cNvPicPr preferRelativeResize="0"/>
          <p:nvPr/>
        </p:nvPicPr>
        <p:blipFill>
          <a:blip r:embed="rId3">
            <a:alphaModFix/>
          </a:blip>
          <a:stretch>
            <a:fillRect/>
          </a:stretch>
        </p:blipFill>
        <p:spPr>
          <a:xfrm>
            <a:off x="391174" y="1552199"/>
            <a:ext cx="5532925" cy="4156150"/>
          </a:xfrm>
          <a:prstGeom prst="rect">
            <a:avLst/>
          </a:prstGeom>
          <a:noFill/>
          <a:ln>
            <a:noFill/>
          </a:ln>
        </p:spPr>
      </p:pic>
      <p:sp>
        <p:nvSpPr>
          <p:cNvPr id="731" name="Google Shape;731;g19449a8844b_0_6"/>
          <p:cNvSpPr txBox="1"/>
          <p:nvPr/>
        </p:nvSpPr>
        <p:spPr>
          <a:xfrm>
            <a:off x="5808138" y="1552200"/>
            <a:ext cx="6270000" cy="392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AR" sz="2700" b="1">
                <a:solidFill>
                  <a:schemeClr val="lt1"/>
                </a:solidFill>
              </a:rPr>
              <a:t>CASA sin modificación desde 1985.</a:t>
            </a:r>
            <a:endParaRPr sz="2700" b="1">
              <a:solidFill>
                <a:schemeClr val="lt1"/>
              </a:solidFill>
            </a:endParaRPr>
          </a:p>
          <a:p>
            <a:pPr marL="0" lvl="0" indent="0" algn="ctr" rtl="0">
              <a:spcBef>
                <a:spcPts val="0"/>
              </a:spcBef>
              <a:spcAft>
                <a:spcPts val="0"/>
              </a:spcAft>
              <a:buNone/>
            </a:pPr>
            <a:endParaRPr sz="2700" b="1">
              <a:solidFill>
                <a:schemeClr val="lt1"/>
              </a:solidFill>
            </a:endParaRPr>
          </a:p>
          <a:p>
            <a:pPr marL="0" lvl="0" indent="0" algn="ctr" rtl="0">
              <a:spcBef>
                <a:spcPts val="0"/>
              </a:spcBef>
              <a:spcAft>
                <a:spcPts val="0"/>
              </a:spcAft>
              <a:buNone/>
            </a:pPr>
            <a:endParaRPr sz="2700" b="1">
              <a:solidFill>
                <a:schemeClr val="lt1"/>
              </a:solidFill>
            </a:endParaRPr>
          </a:p>
          <a:p>
            <a:pPr marL="0" lvl="0" indent="0" algn="ctr" rtl="0">
              <a:spcBef>
                <a:spcPts val="0"/>
              </a:spcBef>
              <a:spcAft>
                <a:spcPts val="0"/>
              </a:spcAft>
              <a:buNone/>
            </a:pPr>
            <a:r>
              <a:rPr lang="es-AR" sz="2700" b="1">
                <a:solidFill>
                  <a:schemeClr val="lt1"/>
                </a:solidFill>
              </a:rPr>
              <a:t>Certificado de empadronamiento </a:t>
            </a:r>
            <a:endParaRPr sz="2700" b="1">
              <a:solidFill>
                <a:schemeClr val="lt1"/>
              </a:solidFill>
            </a:endParaRPr>
          </a:p>
          <a:p>
            <a:pPr marL="0" lvl="0" indent="0" algn="ctr" rtl="0">
              <a:spcBef>
                <a:spcPts val="0"/>
              </a:spcBef>
              <a:spcAft>
                <a:spcPts val="0"/>
              </a:spcAft>
              <a:buNone/>
            </a:pPr>
            <a:r>
              <a:rPr lang="es-AR" sz="2700" b="1">
                <a:solidFill>
                  <a:schemeClr val="lt1"/>
                </a:solidFill>
              </a:rPr>
              <a:t>= </a:t>
            </a:r>
            <a:endParaRPr sz="2700" b="1">
              <a:solidFill>
                <a:schemeClr val="lt1"/>
              </a:solidFill>
            </a:endParaRPr>
          </a:p>
          <a:p>
            <a:pPr marL="0" lvl="0" indent="0" algn="ctr" rtl="0">
              <a:spcBef>
                <a:spcPts val="0"/>
              </a:spcBef>
              <a:spcAft>
                <a:spcPts val="0"/>
              </a:spcAft>
              <a:buNone/>
            </a:pPr>
            <a:r>
              <a:rPr lang="es-AR" sz="2700" b="1">
                <a:solidFill>
                  <a:schemeClr val="lt1"/>
                </a:solidFill>
              </a:rPr>
              <a:t>superficie relevada</a:t>
            </a:r>
            <a:endParaRPr sz="2700" b="1">
              <a:solidFill>
                <a:schemeClr val="lt1"/>
              </a:solidFill>
            </a:endParaRPr>
          </a:p>
          <a:p>
            <a:pPr marL="0" lvl="0" indent="0" algn="ctr" rtl="0">
              <a:spcBef>
                <a:spcPts val="0"/>
              </a:spcBef>
              <a:spcAft>
                <a:spcPts val="0"/>
              </a:spcAft>
              <a:buNone/>
            </a:pPr>
            <a:endParaRPr sz="2700" b="1">
              <a:solidFill>
                <a:schemeClr val="lt1"/>
              </a:solidFill>
            </a:endParaRPr>
          </a:p>
          <a:p>
            <a:pPr marL="0" lvl="0" indent="0" algn="ctr" rtl="0">
              <a:spcBef>
                <a:spcPts val="0"/>
              </a:spcBef>
              <a:spcAft>
                <a:spcPts val="0"/>
              </a:spcAft>
              <a:buNone/>
            </a:pPr>
            <a:r>
              <a:rPr lang="es-AR" sz="2700" b="1">
                <a:solidFill>
                  <a:schemeClr val="lt1"/>
                </a:solidFill>
              </a:rPr>
              <a:t>Plano de Obra con superficie declarada</a:t>
            </a:r>
            <a:endParaRPr sz="2700" b="1">
              <a:solidFill>
                <a:schemeClr val="l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736" name="Google Shape;736;p2"/>
          <p:cNvGrpSpPr/>
          <p:nvPr/>
        </p:nvGrpSpPr>
        <p:grpSpPr>
          <a:xfrm>
            <a:off x="4924428" y="841474"/>
            <a:ext cx="7080472" cy="5161968"/>
            <a:chOff x="4695828" y="384274"/>
            <a:chExt cx="7080472" cy="5161968"/>
          </a:xfrm>
        </p:grpSpPr>
        <p:pic>
          <p:nvPicPr>
            <p:cNvPr id="737" name="Google Shape;737;p2"/>
            <p:cNvPicPr preferRelativeResize="0"/>
            <p:nvPr/>
          </p:nvPicPr>
          <p:blipFill rotWithShape="1">
            <a:blip r:embed="rId3">
              <a:alphaModFix/>
            </a:blip>
            <a:srcRect/>
            <a:stretch/>
          </p:blipFill>
          <p:spPr>
            <a:xfrm>
              <a:off x="4752304" y="384274"/>
              <a:ext cx="7023996" cy="3253001"/>
            </a:xfrm>
            <a:prstGeom prst="rect">
              <a:avLst/>
            </a:prstGeom>
            <a:noFill/>
            <a:ln>
              <a:noFill/>
            </a:ln>
          </p:spPr>
        </p:pic>
        <p:pic>
          <p:nvPicPr>
            <p:cNvPr id="738" name="Google Shape;738;p2"/>
            <p:cNvPicPr preferRelativeResize="0"/>
            <p:nvPr/>
          </p:nvPicPr>
          <p:blipFill rotWithShape="1">
            <a:blip r:embed="rId4">
              <a:alphaModFix/>
            </a:blip>
            <a:srcRect/>
            <a:stretch/>
          </p:blipFill>
          <p:spPr>
            <a:xfrm>
              <a:off x="4695828" y="3516472"/>
              <a:ext cx="7059165" cy="2029770"/>
            </a:xfrm>
            <a:prstGeom prst="rect">
              <a:avLst/>
            </a:prstGeom>
            <a:noFill/>
            <a:ln>
              <a:noFill/>
            </a:ln>
          </p:spPr>
        </p:pic>
      </p:grpSp>
      <p:pic>
        <p:nvPicPr>
          <p:cNvPr id="739" name="Google Shape;739;p2"/>
          <p:cNvPicPr preferRelativeResize="0"/>
          <p:nvPr/>
        </p:nvPicPr>
        <p:blipFill rotWithShape="1">
          <a:blip r:embed="rId5">
            <a:alphaModFix/>
          </a:blip>
          <a:srcRect/>
          <a:stretch/>
        </p:blipFill>
        <p:spPr>
          <a:xfrm>
            <a:off x="1281142" y="1409438"/>
            <a:ext cx="2173257" cy="4455673"/>
          </a:xfrm>
          <a:prstGeom prst="rect">
            <a:avLst/>
          </a:prstGeom>
          <a:noFill/>
          <a:ln>
            <a:noFill/>
          </a:ln>
        </p:spPr>
      </p:pic>
      <p:sp>
        <p:nvSpPr>
          <p:cNvPr id="740" name="Google Shape;740;p2"/>
          <p:cNvSpPr txBox="1">
            <a:spLocks noGrp="1"/>
          </p:cNvSpPr>
          <p:nvPr>
            <p:ph type="title"/>
          </p:nvPr>
        </p:nvSpPr>
        <p:spPr>
          <a:xfrm>
            <a:off x="246525" y="75775"/>
            <a:ext cx="11817000" cy="763500"/>
          </a:xfrm>
          <a:prstGeom prst="rect">
            <a:avLst/>
          </a:prstGeom>
          <a:solidFill>
            <a:srgbClr val="FDD306"/>
          </a:solidFill>
        </p:spPr>
        <p:txBody>
          <a:bodyPr spcFirstLastPara="1" wrap="square" lIns="121900" tIns="121900" rIns="121900" bIns="121900" anchor="ctr" anchorCtr="0">
            <a:noAutofit/>
          </a:bodyPr>
          <a:lstStyle/>
          <a:p>
            <a:pPr marL="0" lvl="0" indent="0" algn="l" rtl="0">
              <a:spcBef>
                <a:spcPts val="0"/>
              </a:spcBef>
              <a:spcAft>
                <a:spcPts val="0"/>
              </a:spcAft>
              <a:buNone/>
            </a:pPr>
            <a:r>
              <a:rPr lang="es-AR" sz="2700" b="1" dirty="0"/>
              <a:t>AGIP </a:t>
            </a:r>
            <a:r>
              <a:rPr lang="es-AR" dirty="0">
                <a:solidFill>
                  <a:schemeClr val="dk1"/>
                </a:solidFill>
              </a:rPr>
              <a:t>Certificado Empadronamiento </a:t>
            </a:r>
            <a:r>
              <a:rPr lang="es-AR" b="1" dirty="0">
                <a:solidFill>
                  <a:schemeClr val="dk1"/>
                </a:solidFill>
              </a:rPr>
              <a:t>https://autogestion.agip.gob.ar/cuit/infoagip</a:t>
            </a:r>
            <a:endParaRPr sz="27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2135</Words>
  <Application>Microsoft Office PowerPoint</Application>
  <PresentationFormat>Panorámica</PresentationFormat>
  <Paragraphs>592</Paragraphs>
  <Slides>42</Slides>
  <Notes>42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42</vt:i4>
      </vt:variant>
    </vt:vector>
  </HeadingPairs>
  <TitlesOfParts>
    <vt:vector size="52" baseType="lpstr">
      <vt:lpstr>Arial</vt:lpstr>
      <vt:lpstr>Bodoni</vt:lpstr>
      <vt:lpstr>Montserrat Black</vt:lpstr>
      <vt:lpstr>Copperplate Gothic Bold</vt:lpstr>
      <vt:lpstr>Raleway</vt:lpstr>
      <vt:lpstr>Montserrat</vt:lpstr>
      <vt:lpstr>Calibri</vt:lpstr>
      <vt:lpstr>Wingdings</vt:lpstr>
      <vt:lpstr>Montserrat Medium</vt:lpstr>
      <vt:lpstr>Simple Light</vt:lpstr>
      <vt:lpstr>Presentación de PowerPoint</vt:lpstr>
      <vt:lpstr>Presentación de PowerPoint</vt:lpstr>
      <vt:lpstr>Presentación de PowerPoint</vt:lpstr>
      <vt:lpstr>Presentación de PowerPoint</vt:lpstr>
      <vt:lpstr>CIRCUITO COMPLETO </vt:lpstr>
      <vt:lpstr>Presentación de PowerPoint</vt:lpstr>
      <vt:lpstr>Presentación de PowerPoint</vt:lpstr>
      <vt:lpstr>Presentación de PowerPoint</vt:lpstr>
      <vt:lpstr>AGIP Certificado Empadronamiento https://autogestion.agip.gob.ar/cuit/infoagip</vt:lpstr>
      <vt:lpstr>DOMINIO</vt:lpstr>
      <vt:lpstr>DOMINIO</vt:lpstr>
      <vt:lpstr>Verificar veracidad y validez de un Tramite:  https://informes.dnrpi.jus.gob.ar/sipel/SolicitudDeinforme/ObtencionDeTramite </vt:lpstr>
      <vt:lpstr>OTROS INSUMOS DEL TRÁMITE</vt:lpstr>
      <vt:lpstr>Presentación de PowerPoint</vt:lpstr>
      <vt:lpstr>Presentación de PowerPoint</vt:lpstr>
      <vt:lpstr>CATASTRO:ADMISIBILIDAD</vt:lpstr>
      <vt:lpstr>Presentación de PowerPoint</vt:lpstr>
      <vt:lpstr>CATASTRO:ANTECEDENTES</vt:lpstr>
      <vt:lpstr>CATASTRO: SUBSANA Y NOTIFICA</vt:lpstr>
      <vt:lpstr>PROFESIONAL: CAMPO, GABINETE Y COMPLETA CAMPOS TAD</vt:lpstr>
      <vt:lpstr>Presentación de PowerPoint</vt:lpstr>
      <vt:lpstr>Presentación de PowerPoint</vt:lpstr>
      <vt:lpstr>Presentación de PowerPoint</vt:lpstr>
      <vt:lpstr>Presentación de PowerPoint</vt:lpstr>
      <vt:lpstr>Presentación de PowerPoint</vt:lpstr>
      <vt:lpstr>Presentación de PowerPoint</vt:lpstr>
      <vt:lpstr>CATASTRO: REGISTRA Y NOTIFICA</vt:lpstr>
      <vt:lpstr>Presentación de PowerPoint</vt:lpstr>
      <vt:lpstr>Presentación de PowerPoint</vt:lpstr>
      <vt:lpstr>Presentación de PowerPoint</vt:lpstr>
      <vt:lpstr>Presentación de PowerPoint</vt:lpstr>
      <vt:lpstr>CATASTRO:ADMISIBILIDAD</vt:lpstr>
      <vt:lpstr>Presentación de PowerPoint</vt:lpstr>
      <vt:lpstr>CATASTRO:ANTECEDENTES</vt:lpstr>
      <vt:lpstr>CATASTRO: SUBSANA Y NOTIFICA</vt:lpstr>
      <vt:lpstr>PROFESIONAL: CAMPO, GABINETE Y COMPLETA CAMPOS TAD</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Franco Martin Marchisella</dc:creator>
  <cp:lastModifiedBy>Sandra Veronica Ponzo</cp:lastModifiedBy>
  <cp:revision>54</cp:revision>
  <dcterms:created xsi:type="dcterms:W3CDTF">2020-10-19T12:48:00Z</dcterms:created>
  <dcterms:modified xsi:type="dcterms:W3CDTF">2022-12-06T18:21:17Z</dcterms:modified>
</cp:coreProperties>
</file>